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6" r:id="rId3"/>
    <p:sldId id="264" r:id="rId4"/>
    <p:sldId id="263" r:id="rId5"/>
    <p:sldId id="257" r:id="rId6"/>
    <p:sldId id="258" r:id="rId7"/>
    <p:sldId id="259" r:id="rId8"/>
    <p:sldId id="260" r:id="rId9"/>
    <p:sldId id="261" r:id="rId10"/>
    <p:sldId id="262" r:id="rId11"/>
    <p:sldId id="265" r:id="rId12"/>
    <p:sldId id="266" r:id="rId13"/>
    <p:sldId id="267" r:id="rId14"/>
    <p:sldId id="268" r:id="rId15"/>
    <p:sldId id="276" r:id="rId16"/>
    <p:sldId id="277" r:id="rId17"/>
    <p:sldId id="269" r:id="rId18"/>
    <p:sldId id="270" r:id="rId19"/>
    <p:sldId id="271" r:id="rId20"/>
    <p:sldId id="272" r:id="rId21"/>
    <p:sldId id="273" r:id="rId22"/>
    <p:sldId id="274" r:id="rId23"/>
    <p:sldId id="275" r:id="rId24"/>
    <p:sldId id="278" r:id="rId25"/>
    <p:sldId id="279" r:id="rId26"/>
    <p:sldId id="285" r:id="rId27"/>
    <p:sldId id="280" r:id="rId28"/>
    <p:sldId id="281" r:id="rId29"/>
    <p:sldId id="282" r:id="rId30"/>
    <p:sldId id="283"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229AF2C-F432-4AF9-825D-2D541F2DAF4A}" type="datetimeFigureOut">
              <a:rPr lang="en-US" smtClean="0"/>
              <a:pPr/>
              <a:t>5/11/2019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74911B70-26A0-4DA2-BD48-B3A7DA7FABDC}"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229AF2C-F432-4AF9-825D-2D541F2DAF4A}" type="datetimeFigureOut">
              <a:rPr lang="en-US" smtClean="0"/>
              <a:pPr/>
              <a:t>5/11/2019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11B70-26A0-4DA2-BD48-B3A7DA7FABDC}" type="slidenum">
              <a:rPr lang="en-US" smtClean="0"/>
              <a:pPr/>
              <a:t>‹#›</a:t>
            </a:fld>
            <a:endParaRPr lang="en-US"/>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229AF2C-F432-4AF9-825D-2D541F2DAF4A}" type="datetimeFigureOut">
              <a:rPr lang="en-US" smtClean="0"/>
              <a:pPr/>
              <a:t>5/11/2019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11B70-26A0-4DA2-BD48-B3A7DA7FABDC}" type="slidenum">
              <a:rPr lang="en-US" smtClean="0"/>
              <a:pPr/>
              <a:t>‹#›</a:t>
            </a:fld>
            <a:endParaRPr lang="en-US"/>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229AF2C-F432-4AF9-825D-2D541F2DAF4A}" type="datetimeFigureOut">
              <a:rPr lang="en-US" smtClean="0"/>
              <a:pPr/>
              <a:t>5/11/2019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11B70-26A0-4DA2-BD48-B3A7DA7FABDC}"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229AF2C-F432-4AF9-825D-2D541F2DAF4A}" type="datetimeFigureOut">
              <a:rPr lang="en-US" smtClean="0"/>
              <a:pPr/>
              <a:t>5/11/2019</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74911B70-26A0-4DA2-BD48-B3A7DA7FABD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229AF2C-F432-4AF9-825D-2D541F2DAF4A}" type="datetimeFigureOut">
              <a:rPr lang="en-US" smtClean="0"/>
              <a:pPr/>
              <a:t>5/11/2019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11B70-26A0-4DA2-BD48-B3A7DA7FABDC}"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229AF2C-F432-4AF9-825D-2D541F2DAF4A}" type="datetimeFigureOut">
              <a:rPr lang="en-US" smtClean="0"/>
              <a:pPr/>
              <a:t>5/11/2019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911B70-26A0-4DA2-BD48-B3A7DA7FABDC}"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229AF2C-F432-4AF9-825D-2D541F2DAF4A}" type="datetimeFigureOut">
              <a:rPr lang="en-US" smtClean="0"/>
              <a:pPr/>
              <a:t>5/11/2019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911B70-26A0-4DA2-BD48-B3A7DA7FABDC}" type="slidenum">
              <a:rPr lang="en-US" smtClean="0"/>
              <a:pPr/>
              <a:t>‹#›</a:t>
            </a:fld>
            <a:endParaRPr lang="en-US"/>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29AF2C-F432-4AF9-825D-2D541F2DAF4A}" type="datetimeFigureOut">
              <a:rPr lang="en-US" smtClean="0"/>
              <a:pPr/>
              <a:t>5/11/2019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911B70-26A0-4DA2-BD48-B3A7DA7FABDC}" type="slidenum">
              <a:rPr lang="en-US" smtClean="0"/>
              <a:pPr/>
              <a:t>‹#›</a:t>
            </a:fld>
            <a:endParaRPr lang="en-US"/>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229AF2C-F432-4AF9-825D-2D541F2DAF4A}" type="datetimeFigureOut">
              <a:rPr lang="en-US" smtClean="0"/>
              <a:pPr/>
              <a:t>5/11/2019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11B70-26A0-4DA2-BD48-B3A7DA7FABDC}"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229AF2C-F432-4AF9-825D-2D541F2DAF4A}" type="datetimeFigureOut">
              <a:rPr lang="en-US" smtClean="0"/>
              <a:pPr/>
              <a:t>5/11/2019</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74911B70-26A0-4DA2-BD48-B3A7DA7FABDC}"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229AF2C-F432-4AF9-825D-2D541F2DAF4A}" type="datetimeFigureOut">
              <a:rPr lang="en-US" smtClean="0"/>
              <a:pPr/>
              <a:t>5/11/2019</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4911B70-26A0-4DA2-BD48-B3A7DA7FABD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d"/>
  </p:transition>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
          </p:nvPr>
        </p:nvSpPr>
        <p:spPr/>
        <p:txBody>
          <a:bodyPr>
            <a:noAutofit/>
          </a:bodyPr>
          <a:lstStyle/>
          <a:p>
            <a:pPr>
              <a:buNone/>
            </a:pPr>
            <a:r>
              <a:rPr lang="en-US" sz="6000" dirty="0" smtClean="0">
                <a:latin typeface="Times New Roman" pitchFamily="18" charset="0"/>
                <a:cs typeface="Times New Roman" pitchFamily="18" charset="0"/>
              </a:rPr>
              <a:t>Negotiable Instrument Act, 1881</a:t>
            </a:r>
          </a:p>
          <a:p>
            <a:pPr>
              <a:buNone/>
            </a:pPr>
            <a:r>
              <a:rPr lang="en-US" sz="6000" dirty="0" smtClean="0">
                <a:latin typeface="Times New Roman" pitchFamily="18" charset="0"/>
                <a:cs typeface="Times New Roman" pitchFamily="18" charset="0"/>
              </a:rPr>
              <a:t>-</a:t>
            </a:r>
            <a:r>
              <a:rPr lang="en-US" sz="6000" dirty="0" err="1" smtClean="0">
                <a:latin typeface="Times New Roman" pitchFamily="18" charset="0"/>
                <a:cs typeface="Times New Roman" pitchFamily="18" charset="0"/>
              </a:rPr>
              <a:t>Anusha</a:t>
            </a:r>
            <a:r>
              <a:rPr lang="en-US" sz="6000" dirty="0" smtClean="0">
                <a:latin typeface="Times New Roman" pitchFamily="18" charset="0"/>
                <a:cs typeface="Times New Roman" pitchFamily="18" charset="0"/>
              </a:rPr>
              <a:t> M.V</a:t>
            </a:r>
          </a:p>
          <a:p>
            <a:pPr>
              <a:buNone/>
            </a:pPr>
            <a:r>
              <a:rPr lang="en-US" sz="6000" dirty="0" smtClean="0">
                <a:latin typeface="Times New Roman" pitchFamily="18" charset="0"/>
                <a:cs typeface="Times New Roman" pitchFamily="18" charset="0"/>
              </a:rPr>
              <a:t>Assistant Professor</a:t>
            </a:r>
            <a:endParaRPr lang="en-US" sz="6000" dirty="0" smtClean="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153400" cy="5562600"/>
          </a:xfrm>
        </p:spPr>
        <p:txBody>
          <a:bodyPr>
            <a:normAutofit lnSpcReduction="10000"/>
          </a:bodyPr>
          <a:lstStyle/>
          <a:p>
            <a:r>
              <a:rPr lang="en-US" sz="2800" b="1" dirty="0" smtClean="0">
                <a:latin typeface="Times New Roman" pitchFamily="18" charset="0"/>
                <a:cs typeface="Times New Roman" pitchFamily="18" charset="0"/>
              </a:rPr>
              <a:t>4. promissory note must be signed by the maker</a:t>
            </a:r>
          </a:p>
          <a:p>
            <a:r>
              <a:rPr lang="en-US" sz="2800" b="1" dirty="0" smtClean="0">
                <a:latin typeface="Times New Roman" pitchFamily="18" charset="0"/>
                <a:cs typeface="Times New Roman" pitchFamily="18" charset="0"/>
              </a:rPr>
              <a:t>5. maker must be certain</a:t>
            </a:r>
          </a:p>
          <a:p>
            <a:r>
              <a:rPr lang="en-US" sz="2800" dirty="0" smtClean="0">
                <a:latin typeface="Times New Roman" pitchFamily="18" charset="0"/>
                <a:cs typeface="Times New Roman" pitchFamily="18" charset="0"/>
              </a:rPr>
              <a:t>Clear indication as to who undertakes to pay.</a:t>
            </a:r>
          </a:p>
          <a:p>
            <a:r>
              <a:rPr lang="en-US" sz="2800" dirty="0" smtClean="0">
                <a:latin typeface="Times New Roman" pitchFamily="18" charset="0"/>
                <a:cs typeface="Times New Roman" pitchFamily="18" charset="0"/>
              </a:rPr>
              <a:t>A promissory note may be made by several persons jointly or jointly and severally.</a:t>
            </a:r>
          </a:p>
          <a:p>
            <a:r>
              <a:rPr lang="en-US" sz="2800" dirty="0" smtClean="0">
                <a:latin typeface="Times New Roman" pitchFamily="18" charset="0"/>
                <a:cs typeface="Times New Roman" pitchFamily="18" charset="0"/>
              </a:rPr>
              <a:t>Where a note is made in the form: I promise to pay and is signed by  A &amp; B, it is deemed to be made by them jointly and severally liable.</a:t>
            </a:r>
          </a:p>
          <a:p>
            <a:r>
              <a:rPr lang="en-US" sz="2800" dirty="0" smtClean="0">
                <a:latin typeface="Times New Roman" pitchFamily="18" charset="0"/>
                <a:cs typeface="Times New Roman" pitchFamily="18" charset="0"/>
              </a:rPr>
              <a:t>I promise to pay A Rs. 1000 &amp; all fines according to rule.</a:t>
            </a:r>
          </a:p>
          <a:p>
            <a:r>
              <a:rPr lang="en-US" sz="2800" dirty="0" smtClean="0">
                <a:latin typeface="Times New Roman" pitchFamily="18" charset="0"/>
                <a:cs typeface="Times New Roman" pitchFamily="18" charset="0"/>
              </a:rPr>
              <a:t>Where the rate of interest was not mentioned, a rate of six percent would be applicable under S. 80 of the Act. </a:t>
            </a:r>
            <a:endParaRPr lang="en-US" sz="2800" dirty="0">
              <a:latin typeface="Times New Roman" pitchFamily="18" charset="0"/>
              <a:cs typeface="Times New Roman" pitchFamily="18" charset="0"/>
            </a:endParaRPr>
          </a:p>
        </p:txBody>
      </p:sp>
    </p:spTree>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229600" cy="5791200"/>
          </a:xfrm>
        </p:spPr>
        <p:txBody>
          <a:bodyPr>
            <a:normAutofit/>
          </a:bodyPr>
          <a:lstStyle/>
          <a:p>
            <a:r>
              <a:rPr lang="en-US" sz="2800" b="1" dirty="0" smtClean="0">
                <a:latin typeface="Times New Roman" pitchFamily="18" charset="0"/>
                <a:cs typeface="Times New Roman" pitchFamily="18" charset="0"/>
              </a:rPr>
              <a:t>7. Instrument must contain a promise to pay money and money only</a:t>
            </a:r>
          </a:p>
          <a:p>
            <a:r>
              <a:rPr lang="en-US" sz="2800" dirty="0" smtClean="0">
                <a:latin typeface="Times New Roman" pitchFamily="18" charset="0"/>
                <a:cs typeface="Times New Roman" pitchFamily="18" charset="0"/>
              </a:rPr>
              <a:t>An agreement to containing an undertaking other than to pay money cannot be a </a:t>
            </a:r>
            <a:r>
              <a:rPr lang="en-US" sz="2800" dirty="0" err="1" smtClean="0">
                <a:latin typeface="Times New Roman" pitchFamily="18" charset="0"/>
                <a:cs typeface="Times New Roman" pitchFamily="18" charset="0"/>
              </a:rPr>
              <a:t>pronote</a:t>
            </a:r>
            <a:r>
              <a:rPr lang="en-US" sz="2800" dirty="0" smtClean="0">
                <a:latin typeface="Times New Roman" pitchFamily="18" charset="0"/>
                <a:cs typeface="Times New Roman" pitchFamily="18" charset="0"/>
              </a:rPr>
              <a:t>.</a:t>
            </a:r>
          </a:p>
          <a:p>
            <a:r>
              <a:rPr lang="en-US" sz="2800" dirty="0" smtClean="0">
                <a:latin typeface="Times New Roman" pitchFamily="18" charset="0"/>
                <a:cs typeface="Times New Roman" pitchFamily="18" charset="0"/>
              </a:rPr>
              <a:t>A document containing a promise to pay money in a currency, which is not that of a country where note is made &amp; payable notwithstanding that is a </a:t>
            </a:r>
            <a:r>
              <a:rPr lang="en-US" sz="2800" dirty="0" err="1" smtClean="0">
                <a:latin typeface="Times New Roman" pitchFamily="18" charset="0"/>
                <a:cs typeface="Times New Roman" pitchFamily="18" charset="0"/>
              </a:rPr>
              <a:t>pronote</a:t>
            </a:r>
            <a:r>
              <a:rPr lang="en-US" sz="2800" dirty="0" smtClean="0">
                <a:latin typeface="Times New Roman" pitchFamily="18" charset="0"/>
                <a:cs typeface="Times New Roman" pitchFamily="18" charset="0"/>
              </a:rPr>
              <a:t>.</a:t>
            </a:r>
            <a:endParaRPr lang="en-US" sz="2800" b="1" dirty="0" smtClean="0">
              <a:latin typeface="Times New Roman" pitchFamily="18" charset="0"/>
              <a:cs typeface="Times New Roman" pitchFamily="18" charset="0"/>
            </a:endParaRPr>
          </a:p>
          <a:p>
            <a:r>
              <a:rPr lang="en-US" sz="2800" b="1" dirty="0" smtClean="0">
                <a:latin typeface="Times New Roman" pitchFamily="18" charset="0"/>
                <a:cs typeface="Times New Roman" pitchFamily="18" charset="0"/>
              </a:rPr>
              <a:t>8. payee must be certain</a:t>
            </a:r>
          </a:p>
          <a:p>
            <a:r>
              <a:rPr lang="en-US" sz="2800" dirty="0" smtClean="0">
                <a:latin typeface="Times New Roman" pitchFamily="18" charset="0"/>
                <a:cs typeface="Times New Roman" pitchFamily="18" charset="0"/>
              </a:rPr>
              <a:t>Where a debtor made an entry of receipt of money in creditor’s book &amp; stated that the borrowed money by him would be repaid on certain date, without stating as who was to be payee</a:t>
            </a:r>
          </a:p>
          <a:p>
            <a:endParaRPr lang="en-US" sz="2800" b="1" dirty="0" smtClean="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Tree>
  </p:cSld>
  <p:clrMapOvr>
    <a:masterClrMapping/>
  </p:clrMapOvr>
  <p:transition>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229600" cy="5562600"/>
          </a:xfrm>
        </p:spPr>
        <p:txBody>
          <a:bodyPr>
            <a:normAutofit/>
          </a:bodyPr>
          <a:lstStyle/>
          <a:p>
            <a:r>
              <a:rPr lang="en-US" sz="3000" dirty="0" smtClean="0">
                <a:latin typeface="Times New Roman" pitchFamily="18" charset="0"/>
                <a:cs typeface="Times New Roman" pitchFamily="18" charset="0"/>
              </a:rPr>
              <a:t>a </a:t>
            </a:r>
            <a:r>
              <a:rPr lang="en-US" sz="3000" dirty="0" err="1" smtClean="0">
                <a:latin typeface="Times New Roman" pitchFamily="18" charset="0"/>
                <a:cs typeface="Times New Roman" pitchFamily="18" charset="0"/>
              </a:rPr>
              <a:t>pronote</a:t>
            </a:r>
            <a:r>
              <a:rPr lang="en-US" sz="3000" dirty="0" smtClean="0">
                <a:latin typeface="Times New Roman" pitchFamily="18" charset="0"/>
                <a:cs typeface="Times New Roman" pitchFamily="18" charset="0"/>
              </a:rPr>
              <a:t> can not be made payable to the maker himself.</a:t>
            </a:r>
          </a:p>
          <a:p>
            <a:r>
              <a:rPr lang="en-US" sz="3000" dirty="0" smtClean="0">
                <a:latin typeface="Times New Roman" pitchFamily="18" charset="0"/>
                <a:cs typeface="Times New Roman" pitchFamily="18" charset="0"/>
              </a:rPr>
              <a:t>the requirement as to certainty of the payee does not apply if the note is payable to bearer.</a:t>
            </a:r>
          </a:p>
          <a:p>
            <a:pPr>
              <a:buNone/>
            </a:pPr>
            <a:r>
              <a:rPr lang="en-US" sz="3000" dirty="0" smtClean="0">
                <a:latin typeface="Times New Roman" pitchFamily="18" charset="0"/>
                <a:cs typeface="Times New Roman" pitchFamily="18" charset="0"/>
              </a:rPr>
              <a:t>		however  u/s. 31(2) of RBI Act, 1934, no person in India except the RBI or Central </a:t>
            </a:r>
            <a:r>
              <a:rPr lang="en-US" sz="3000" dirty="0" err="1" smtClean="0">
                <a:latin typeface="Times New Roman" pitchFamily="18" charset="0"/>
                <a:cs typeface="Times New Roman" pitchFamily="18" charset="0"/>
              </a:rPr>
              <a:t>Govt</a:t>
            </a:r>
            <a:r>
              <a:rPr lang="en-US" sz="3000" dirty="0" smtClean="0">
                <a:latin typeface="Times New Roman" pitchFamily="18" charset="0"/>
                <a:cs typeface="Times New Roman" pitchFamily="18" charset="0"/>
              </a:rPr>
              <a:t> as expressly authorized by the Act shall make or issue note payable to bearer. </a:t>
            </a:r>
            <a:endParaRPr lang="en-US" sz="3000" dirty="0">
              <a:latin typeface="Times New Roman" pitchFamily="18" charset="0"/>
              <a:cs typeface="Times New Roman" pitchFamily="18" charset="0"/>
            </a:endParaRPr>
          </a:p>
          <a:p>
            <a:r>
              <a:rPr lang="en-US" sz="3000" dirty="0" smtClean="0">
                <a:latin typeface="Times New Roman" pitchFamily="18" charset="0"/>
                <a:cs typeface="Times New Roman" pitchFamily="18" charset="0"/>
              </a:rPr>
              <a:t>It is usual and proper to state in a note the place  where it is made. However omission to do  so does not make instrument invalid.</a:t>
            </a:r>
          </a:p>
        </p:txBody>
      </p:sp>
    </p:spTree>
  </p:cSld>
  <p:clrMapOvr>
    <a:masterClrMapping/>
  </p:clrMapOvr>
  <p:transition>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8229600" cy="5410200"/>
          </a:xfrm>
        </p:spPr>
        <p:txBody>
          <a:bodyPr>
            <a:normAutofit/>
          </a:bodyPr>
          <a:lstStyle/>
          <a:p>
            <a:r>
              <a:rPr lang="en-US" sz="3000" dirty="0" smtClean="0">
                <a:latin typeface="Times New Roman" pitchFamily="18" charset="0"/>
                <a:cs typeface="Times New Roman" pitchFamily="18" charset="0"/>
              </a:rPr>
              <a:t>An undated instrument is deemed to have been dated  on date of delivery.</a:t>
            </a:r>
          </a:p>
          <a:p>
            <a:r>
              <a:rPr lang="en-US" sz="3200" b="1" dirty="0" smtClean="0">
                <a:latin typeface="Times New Roman" pitchFamily="18" charset="0"/>
                <a:cs typeface="Times New Roman" pitchFamily="18" charset="0"/>
              </a:rPr>
              <a:t>S.5. “Bill of exchange”.—</a:t>
            </a:r>
            <a:r>
              <a:rPr lang="en-US" sz="3200" dirty="0" smtClean="0">
                <a:latin typeface="Times New Roman" pitchFamily="18" charset="0"/>
                <a:cs typeface="Times New Roman" pitchFamily="18" charset="0"/>
              </a:rPr>
              <a:t>A “bill of exchange” is an instrument in writing containing an unconditional order, signed by the maker, directing a certain person to pay a certain sum of money only to, or to the order of, a certain person or to the bearer of the instrument.</a:t>
            </a:r>
            <a:endParaRPr lang="en-US" sz="3000" dirty="0">
              <a:latin typeface="Times New Roman" pitchFamily="18" charset="0"/>
              <a:cs typeface="Times New Roman" pitchFamily="18" charset="0"/>
            </a:endParaRPr>
          </a:p>
        </p:txBody>
      </p:sp>
    </p:spTree>
  </p:cSld>
  <p:clrMapOvr>
    <a:masterClrMapping/>
  </p:clrMapOvr>
  <p:transition>
    <p:wipe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5638800"/>
          </a:xfrm>
        </p:spPr>
        <p:txBody>
          <a:bodyPr>
            <a:normAutofit lnSpcReduction="10000"/>
          </a:bodyPr>
          <a:lstStyle/>
          <a:p>
            <a:r>
              <a:rPr lang="en-US" sz="3200" b="1" dirty="0" smtClean="0">
                <a:latin typeface="Times New Roman" pitchFamily="18" charset="0"/>
                <a:cs typeface="Times New Roman" pitchFamily="18" charset="0"/>
              </a:rPr>
              <a:t>Requisites of Bill of Exchange</a:t>
            </a:r>
          </a:p>
          <a:p>
            <a:r>
              <a:rPr lang="en-US" sz="3200" dirty="0" smtClean="0">
                <a:latin typeface="Times New Roman" pitchFamily="18" charset="0"/>
                <a:cs typeface="Times New Roman" pitchFamily="18" charset="0"/>
              </a:rPr>
              <a:t>1. Bill of Exchange must be in writing.</a:t>
            </a:r>
          </a:p>
          <a:p>
            <a:r>
              <a:rPr lang="en-US" sz="3200" dirty="0" smtClean="0">
                <a:latin typeface="Times New Roman" pitchFamily="18" charset="0"/>
                <a:cs typeface="Times New Roman" pitchFamily="18" charset="0"/>
              </a:rPr>
              <a:t>2. Bill of Exchange must contain an order to pay.</a:t>
            </a:r>
          </a:p>
          <a:p>
            <a:r>
              <a:rPr lang="en-US" sz="3200" dirty="0" smtClean="0">
                <a:latin typeface="Times New Roman" pitchFamily="18" charset="0"/>
                <a:cs typeface="Times New Roman" pitchFamily="18" charset="0"/>
              </a:rPr>
              <a:t>3. the order contained in bill is unconditional.</a:t>
            </a:r>
          </a:p>
          <a:p>
            <a:r>
              <a:rPr lang="en-US" sz="3200" dirty="0" smtClean="0">
                <a:latin typeface="Times New Roman" pitchFamily="18" charset="0"/>
                <a:cs typeface="Times New Roman" pitchFamily="18" charset="0"/>
              </a:rPr>
              <a:t>4. Bill of Exchange must be signed by the drawer.</a:t>
            </a:r>
          </a:p>
          <a:p>
            <a:r>
              <a:rPr lang="en-US" sz="3200" dirty="0" smtClean="0">
                <a:latin typeface="Times New Roman" pitchFamily="18" charset="0"/>
                <a:cs typeface="Times New Roman" pitchFamily="18" charset="0"/>
              </a:rPr>
              <a:t>5. The </a:t>
            </a:r>
            <a:r>
              <a:rPr lang="en-US" sz="3200" dirty="0" err="1" smtClean="0">
                <a:latin typeface="Times New Roman" pitchFamily="18" charset="0"/>
                <a:cs typeface="Times New Roman" pitchFamily="18" charset="0"/>
              </a:rPr>
              <a:t>Drawee</a:t>
            </a:r>
            <a:r>
              <a:rPr lang="en-US" sz="3200" dirty="0" smtClean="0">
                <a:latin typeface="Times New Roman" pitchFamily="18" charset="0"/>
                <a:cs typeface="Times New Roman" pitchFamily="18" charset="0"/>
              </a:rPr>
              <a:t> must be certain.</a:t>
            </a:r>
          </a:p>
          <a:p>
            <a:r>
              <a:rPr lang="en-US" sz="2600" dirty="0" smtClean="0">
                <a:latin typeface="Times New Roman" pitchFamily="18" charset="0"/>
                <a:cs typeface="Times New Roman" pitchFamily="18" charset="0"/>
              </a:rPr>
              <a:t>payable at </a:t>
            </a:r>
            <a:r>
              <a:rPr lang="en-US" sz="2600" smtClean="0">
                <a:latin typeface="Times New Roman" pitchFamily="18" charset="0"/>
                <a:cs typeface="Times New Roman" pitchFamily="18" charset="0"/>
              </a:rPr>
              <a:t>certain place</a:t>
            </a:r>
          </a:p>
          <a:p>
            <a:r>
              <a:rPr lang="en-US" sz="2600" smtClean="0">
                <a:latin typeface="Times New Roman" pitchFamily="18" charset="0"/>
                <a:cs typeface="Times New Roman" pitchFamily="18" charset="0"/>
              </a:rPr>
              <a:t>bill </a:t>
            </a:r>
            <a:r>
              <a:rPr lang="en-US" sz="2600" dirty="0" smtClean="0">
                <a:latin typeface="Times New Roman" pitchFamily="18" charset="0"/>
                <a:cs typeface="Times New Roman" pitchFamily="18" charset="0"/>
              </a:rPr>
              <a:t>cannot be addressed to two or more </a:t>
            </a:r>
            <a:r>
              <a:rPr lang="en-US" sz="2600" dirty="0" err="1" smtClean="0">
                <a:latin typeface="Times New Roman" pitchFamily="18" charset="0"/>
                <a:cs typeface="Times New Roman" pitchFamily="18" charset="0"/>
              </a:rPr>
              <a:t>drawees</a:t>
            </a:r>
            <a:r>
              <a:rPr lang="en-US" sz="2600" dirty="0" smtClean="0">
                <a:latin typeface="Times New Roman" pitchFamily="18" charset="0"/>
                <a:cs typeface="Times New Roman" pitchFamily="18" charset="0"/>
              </a:rPr>
              <a:t> in the alternative.</a:t>
            </a:r>
            <a:endParaRPr lang="en-US" sz="2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5486400"/>
          </a:xfrm>
        </p:spPr>
        <p:txBody>
          <a:bodyPr>
            <a:normAutofit lnSpcReduction="10000"/>
          </a:bodyPr>
          <a:lstStyle/>
          <a:p>
            <a:r>
              <a:rPr lang="en-US" sz="2800" i="1" dirty="0" smtClean="0">
                <a:latin typeface="Times New Roman" pitchFamily="18" charset="0"/>
                <a:cs typeface="Times New Roman" pitchFamily="18" charset="0"/>
              </a:rPr>
              <a:t>P. </a:t>
            </a:r>
            <a:r>
              <a:rPr lang="en-US" sz="2800" i="1" dirty="0" err="1" smtClean="0">
                <a:latin typeface="Times New Roman" pitchFamily="18" charset="0"/>
                <a:cs typeface="Times New Roman" pitchFamily="18" charset="0"/>
              </a:rPr>
              <a:t>Chandrabose</a:t>
            </a:r>
            <a:r>
              <a:rPr lang="en-US" sz="2800" i="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v. </a:t>
            </a:r>
            <a:r>
              <a:rPr lang="en-US" sz="2800" i="1" dirty="0" smtClean="0">
                <a:latin typeface="Times New Roman" pitchFamily="18" charset="0"/>
                <a:cs typeface="Times New Roman" pitchFamily="18" charset="0"/>
              </a:rPr>
              <a:t>C. </a:t>
            </a:r>
            <a:r>
              <a:rPr lang="en-US" sz="2800" i="1" dirty="0" err="1" smtClean="0">
                <a:latin typeface="Times New Roman" pitchFamily="18" charset="0"/>
                <a:cs typeface="Times New Roman" pitchFamily="18" charset="0"/>
              </a:rPr>
              <a:t>Gopalan</a:t>
            </a:r>
            <a:r>
              <a:rPr lang="en-US" sz="2800" i="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2008 </a:t>
            </a:r>
            <a:r>
              <a:rPr lang="en-US" sz="2800" dirty="0" err="1" smtClean="0">
                <a:latin typeface="Times New Roman" pitchFamily="18" charset="0"/>
                <a:cs typeface="Times New Roman" pitchFamily="18" charset="0"/>
              </a:rPr>
              <a:t>CrLJ</a:t>
            </a:r>
            <a:r>
              <a:rPr lang="en-US" sz="2800" dirty="0" smtClean="0">
                <a:latin typeface="Times New Roman" pitchFamily="18" charset="0"/>
                <a:cs typeface="Times New Roman" pitchFamily="18" charset="0"/>
              </a:rPr>
              <a:t> 953 NOC Mad.</a:t>
            </a:r>
          </a:p>
          <a:p>
            <a:r>
              <a:rPr lang="en-US" sz="2800" dirty="0" smtClean="0">
                <a:latin typeface="Times New Roman" pitchFamily="18" charset="0"/>
                <a:cs typeface="Times New Roman" pitchFamily="18" charset="0"/>
              </a:rPr>
              <a:t>Accused had handed over </a:t>
            </a:r>
            <a:r>
              <a:rPr lang="en-US" sz="2800" dirty="0" err="1" smtClean="0">
                <a:latin typeface="Times New Roman" pitchFamily="18" charset="0"/>
                <a:cs typeface="Times New Roman" pitchFamily="18" charset="0"/>
              </a:rPr>
              <a:t>duely</a:t>
            </a:r>
            <a:r>
              <a:rPr lang="en-US" sz="2800" dirty="0" smtClean="0">
                <a:latin typeface="Times New Roman" pitchFamily="18" charset="0"/>
                <a:cs typeface="Times New Roman" pitchFamily="18" charset="0"/>
              </a:rPr>
              <a:t> filled withdrawal slip to the complainant &amp; the same was </a:t>
            </a:r>
            <a:r>
              <a:rPr lang="en-US" sz="2800" dirty="0" err="1" smtClean="0">
                <a:latin typeface="Times New Roman" pitchFamily="18" charset="0"/>
                <a:cs typeface="Times New Roman" pitchFamily="18" charset="0"/>
              </a:rPr>
              <a:t>dishonoured</a:t>
            </a:r>
            <a:r>
              <a:rPr lang="en-US" sz="2800" dirty="0" smtClean="0">
                <a:latin typeface="Times New Roman" pitchFamily="18" charset="0"/>
                <a:cs typeface="Times New Roman" pitchFamily="18" charset="0"/>
              </a:rPr>
              <a:t>. </a:t>
            </a:r>
          </a:p>
          <a:p>
            <a:r>
              <a:rPr lang="en-US" sz="2800" dirty="0" smtClean="0">
                <a:latin typeface="Times New Roman" pitchFamily="18" charset="0"/>
                <a:cs typeface="Times New Roman" pitchFamily="18" charset="0"/>
              </a:rPr>
              <a:t>It was held that withdrawal slip is not a </a:t>
            </a:r>
            <a:r>
              <a:rPr lang="en-US" sz="2800" dirty="0" err="1" smtClean="0">
                <a:latin typeface="Times New Roman" pitchFamily="18" charset="0"/>
                <a:cs typeface="Times New Roman" pitchFamily="18" charset="0"/>
              </a:rPr>
              <a:t>cheque</a:t>
            </a:r>
            <a:r>
              <a:rPr lang="en-US" sz="2800" dirty="0" smtClean="0">
                <a:latin typeface="Times New Roman" pitchFamily="18" charset="0"/>
                <a:cs typeface="Times New Roman" pitchFamily="18" charset="0"/>
              </a:rPr>
              <a:t> as it cannot be used in </a:t>
            </a:r>
            <a:r>
              <a:rPr lang="en-US" sz="2800" dirty="0" err="1" smtClean="0">
                <a:latin typeface="Times New Roman" pitchFamily="18" charset="0"/>
                <a:cs typeface="Times New Roman" pitchFamily="18" charset="0"/>
              </a:rPr>
              <a:t>favour</a:t>
            </a:r>
            <a:r>
              <a:rPr lang="en-US" sz="2800" dirty="0" smtClean="0">
                <a:latin typeface="Times New Roman" pitchFamily="18" charset="0"/>
                <a:cs typeface="Times New Roman" pitchFamily="18" charset="0"/>
              </a:rPr>
              <a:t> of any person other than the account holder.</a:t>
            </a:r>
          </a:p>
          <a:p>
            <a:r>
              <a:rPr lang="en-US" sz="2800" dirty="0" smtClean="0">
                <a:latin typeface="Times New Roman" pitchFamily="18" charset="0"/>
                <a:cs typeface="Times New Roman" pitchFamily="18" charset="0"/>
              </a:rPr>
              <a:t>It is not a negotiable instrument as it can not be negotiated.</a:t>
            </a:r>
          </a:p>
          <a:p>
            <a:r>
              <a:rPr lang="en-US" sz="2800" dirty="0" smtClean="0">
                <a:latin typeface="Times New Roman" pitchFamily="18" charset="0"/>
                <a:cs typeface="Times New Roman" pitchFamily="18" charset="0"/>
              </a:rPr>
              <a:t>Hence accused cannot be prosecuted for offence under S.138 upon a withdrawal slip being </a:t>
            </a:r>
            <a:r>
              <a:rPr lang="en-US" sz="2800" dirty="0" err="1" smtClean="0">
                <a:latin typeface="Times New Roman" pitchFamily="18" charset="0"/>
                <a:cs typeface="Times New Roman" pitchFamily="18" charset="0"/>
              </a:rPr>
              <a:t>dishonoured</a:t>
            </a:r>
            <a:r>
              <a:rPr lang="en-US" sz="2800" dirty="0" smtClean="0">
                <a:latin typeface="Times New Roman" pitchFamily="18" charset="0"/>
                <a:cs typeface="Times New Roman" pitchFamily="18" charset="0"/>
              </a:rPr>
              <a:t> due to insufficient funds.</a:t>
            </a:r>
          </a:p>
          <a:p>
            <a:endParaRPr lang="en-US" dirty="0"/>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533400"/>
            <a:ext cx="8153400" cy="5791200"/>
          </a:xfrm>
        </p:spPr>
        <p:txBody>
          <a:bodyPr>
            <a:normAutofit/>
          </a:bodyPr>
          <a:lstStyle/>
          <a:p>
            <a:r>
              <a:rPr lang="en-US" sz="3000" b="1" dirty="0" smtClean="0">
                <a:latin typeface="Times New Roman" pitchFamily="18" charset="0"/>
                <a:cs typeface="Times New Roman" pitchFamily="18" charset="0"/>
              </a:rPr>
              <a:t>Death of the drawer of the </a:t>
            </a:r>
            <a:r>
              <a:rPr lang="en-US" sz="3000" b="1" dirty="0" err="1" smtClean="0">
                <a:latin typeface="Times New Roman" pitchFamily="18" charset="0"/>
                <a:cs typeface="Times New Roman" pitchFamily="18" charset="0"/>
              </a:rPr>
              <a:t>cheque</a:t>
            </a:r>
            <a:endParaRPr lang="en-US" sz="3000" b="1" dirty="0" smtClean="0">
              <a:latin typeface="Times New Roman" pitchFamily="18" charset="0"/>
              <a:cs typeface="Times New Roman" pitchFamily="18" charset="0"/>
            </a:endParaRPr>
          </a:p>
          <a:p>
            <a:r>
              <a:rPr lang="en-US" sz="3000" i="1" dirty="0" smtClean="0">
                <a:latin typeface="Times New Roman" pitchFamily="18" charset="0"/>
                <a:cs typeface="Times New Roman" pitchFamily="18" charset="0"/>
              </a:rPr>
              <a:t>Vijay Singh &amp; Ors.</a:t>
            </a:r>
            <a:r>
              <a:rPr lang="en-US" sz="3000" dirty="0" smtClean="0">
                <a:latin typeface="Times New Roman" pitchFamily="18" charset="0"/>
                <a:cs typeface="Times New Roman" pitchFamily="18" charset="0"/>
              </a:rPr>
              <a:t> v.</a:t>
            </a:r>
            <a:r>
              <a:rPr lang="en-US" sz="3000" i="1" dirty="0" smtClean="0">
                <a:latin typeface="Times New Roman" pitchFamily="18" charset="0"/>
                <a:cs typeface="Times New Roman" pitchFamily="18" charset="0"/>
              </a:rPr>
              <a:t> </a:t>
            </a:r>
            <a:r>
              <a:rPr lang="en-US" sz="3000" i="1" dirty="0" err="1" smtClean="0">
                <a:latin typeface="Times New Roman" pitchFamily="18" charset="0"/>
                <a:cs typeface="Times New Roman" pitchFamily="18" charset="0"/>
              </a:rPr>
              <a:t>Manali</a:t>
            </a:r>
            <a:r>
              <a:rPr lang="en-US" sz="3000" i="1" dirty="0" smtClean="0">
                <a:latin typeface="Times New Roman" pitchFamily="18" charset="0"/>
                <a:cs typeface="Times New Roman" pitchFamily="18" charset="0"/>
              </a:rPr>
              <a:t> &amp; </a:t>
            </a:r>
            <a:r>
              <a:rPr lang="en-US" sz="3000" i="1" dirty="0" err="1" smtClean="0">
                <a:latin typeface="Times New Roman" pitchFamily="18" charset="0"/>
                <a:cs typeface="Times New Roman" pitchFamily="18" charset="0"/>
              </a:rPr>
              <a:t>Malik</a:t>
            </a:r>
            <a:r>
              <a:rPr lang="en-US" sz="3000" i="1" dirty="0" smtClean="0">
                <a:latin typeface="Times New Roman" pitchFamily="18" charset="0"/>
                <a:cs typeface="Times New Roman" pitchFamily="18" charset="0"/>
              </a:rPr>
              <a:t> &amp; Ors.</a:t>
            </a:r>
          </a:p>
          <a:p>
            <a:r>
              <a:rPr lang="en-US" sz="3000" dirty="0" smtClean="0">
                <a:latin typeface="Times New Roman" pitchFamily="18" charset="0"/>
                <a:cs typeface="Times New Roman" pitchFamily="18" charset="0"/>
              </a:rPr>
              <a:t>If  the </a:t>
            </a:r>
            <a:r>
              <a:rPr lang="en-US" sz="3000" dirty="0" err="1" smtClean="0">
                <a:latin typeface="Times New Roman" pitchFamily="18" charset="0"/>
                <a:cs typeface="Times New Roman" pitchFamily="18" charset="0"/>
              </a:rPr>
              <a:t>cheque</a:t>
            </a:r>
            <a:r>
              <a:rPr lang="en-US" sz="3000" dirty="0" smtClean="0">
                <a:latin typeface="Times New Roman" pitchFamily="18" charset="0"/>
                <a:cs typeface="Times New Roman" pitchFamily="18" charset="0"/>
              </a:rPr>
              <a:t> was not presented during the life time of  the drawer, it ceases to be a </a:t>
            </a:r>
            <a:r>
              <a:rPr lang="en-US" sz="3000" dirty="0" err="1" smtClean="0">
                <a:latin typeface="Times New Roman" pitchFamily="18" charset="0"/>
                <a:cs typeface="Times New Roman" pitchFamily="18" charset="0"/>
              </a:rPr>
              <a:t>cheque</a:t>
            </a:r>
            <a:r>
              <a:rPr lang="en-US" sz="3000" dirty="0" smtClean="0">
                <a:latin typeface="Times New Roman" pitchFamily="18" charset="0"/>
                <a:cs typeface="Times New Roman" pitchFamily="18" charset="0"/>
              </a:rPr>
              <a:t> after demise of the drawer since it ceased to be an order to be an order of a person entitled to make order to the bank to pay the money. </a:t>
            </a:r>
            <a:endParaRPr lang="en-US" sz="30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609600"/>
            <a:ext cx="8153400" cy="5791200"/>
          </a:xfrm>
        </p:spPr>
        <p:txBody>
          <a:bodyPr>
            <a:normAutofit/>
          </a:bodyPr>
          <a:lstStyle/>
          <a:p>
            <a:r>
              <a:rPr lang="en-US" sz="3000" dirty="0" smtClean="0">
                <a:latin typeface="Times New Roman" pitchFamily="18" charset="0"/>
                <a:cs typeface="Times New Roman" pitchFamily="18" charset="0"/>
              </a:rPr>
              <a:t>7. “Drawer.” “</a:t>
            </a:r>
            <a:r>
              <a:rPr lang="en-US" sz="3000" dirty="0" err="1" smtClean="0">
                <a:latin typeface="Times New Roman" pitchFamily="18" charset="0"/>
                <a:cs typeface="Times New Roman" pitchFamily="18" charset="0"/>
              </a:rPr>
              <a:t>Drawee</a:t>
            </a:r>
            <a:r>
              <a:rPr lang="en-US" sz="3000" dirty="0" smtClean="0">
                <a:latin typeface="Times New Roman" pitchFamily="18" charset="0"/>
                <a:cs typeface="Times New Roman" pitchFamily="18" charset="0"/>
              </a:rPr>
              <a:t>”.—The maker of a bill of exchange or </a:t>
            </a:r>
            <a:r>
              <a:rPr lang="en-US" sz="3000" dirty="0" err="1" smtClean="0">
                <a:latin typeface="Times New Roman" pitchFamily="18" charset="0"/>
                <a:cs typeface="Times New Roman" pitchFamily="18" charset="0"/>
              </a:rPr>
              <a:t>cheque</a:t>
            </a:r>
            <a:r>
              <a:rPr lang="en-US" sz="3000" dirty="0" smtClean="0">
                <a:latin typeface="Times New Roman" pitchFamily="18" charset="0"/>
                <a:cs typeface="Times New Roman" pitchFamily="18" charset="0"/>
              </a:rPr>
              <a:t> is called the “drawer”; the person thereby directed to pay is called the “</a:t>
            </a:r>
            <a:r>
              <a:rPr lang="en-US" sz="3000" dirty="0" err="1" smtClean="0">
                <a:latin typeface="Times New Roman" pitchFamily="18" charset="0"/>
                <a:cs typeface="Times New Roman" pitchFamily="18" charset="0"/>
              </a:rPr>
              <a:t>drawee</a:t>
            </a:r>
            <a:r>
              <a:rPr lang="en-US" sz="3000" dirty="0" smtClean="0">
                <a:latin typeface="Times New Roman" pitchFamily="18" charset="0"/>
                <a:cs typeface="Times New Roman" pitchFamily="18" charset="0"/>
              </a:rPr>
              <a:t>”.</a:t>
            </a:r>
          </a:p>
          <a:p>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Drawee</a:t>
            </a:r>
            <a:r>
              <a:rPr lang="en-US" sz="3000" dirty="0" smtClean="0">
                <a:latin typeface="Times New Roman" pitchFamily="18" charset="0"/>
                <a:cs typeface="Times New Roman" pitchFamily="18" charset="0"/>
              </a:rPr>
              <a:t> in case of need”.— When in the Bill or in any endorsement thereon the name of any person is given in addition to the </a:t>
            </a:r>
            <a:r>
              <a:rPr lang="en-US" sz="3000" dirty="0" err="1" smtClean="0">
                <a:latin typeface="Times New Roman" pitchFamily="18" charset="0"/>
                <a:cs typeface="Times New Roman" pitchFamily="18" charset="0"/>
              </a:rPr>
              <a:t>drawee</a:t>
            </a:r>
            <a:r>
              <a:rPr lang="en-US" sz="3000" dirty="0" smtClean="0">
                <a:latin typeface="Times New Roman" pitchFamily="18" charset="0"/>
                <a:cs typeface="Times New Roman" pitchFamily="18" charset="0"/>
              </a:rPr>
              <a:t> to be resorted to in case of need, such person is called a “</a:t>
            </a:r>
            <a:r>
              <a:rPr lang="en-US" sz="3000" dirty="0" err="1" smtClean="0">
                <a:latin typeface="Times New Roman" pitchFamily="18" charset="0"/>
                <a:cs typeface="Times New Roman" pitchFamily="18" charset="0"/>
              </a:rPr>
              <a:t>drawee</a:t>
            </a:r>
            <a:r>
              <a:rPr lang="en-US" sz="3000" dirty="0" smtClean="0">
                <a:latin typeface="Times New Roman" pitchFamily="18" charset="0"/>
                <a:cs typeface="Times New Roman" pitchFamily="18" charset="0"/>
              </a:rPr>
              <a:t> in case of need.”</a:t>
            </a:r>
          </a:p>
          <a:p>
            <a:endParaRPr lang="en-US" sz="30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229600" cy="5867400"/>
          </a:xfrm>
        </p:spPr>
        <p:txBody>
          <a:bodyPr>
            <a:normAutofit/>
          </a:bodyPr>
          <a:lstStyle/>
          <a:p>
            <a:r>
              <a:rPr lang="en-US" sz="3000" dirty="0" smtClean="0">
                <a:latin typeface="Times New Roman" pitchFamily="18" charset="0"/>
                <a:cs typeface="Times New Roman" pitchFamily="18" charset="0"/>
              </a:rPr>
              <a:t>“Acceptor”.—After the </a:t>
            </a:r>
            <a:r>
              <a:rPr lang="en-US" sz="3000" dirty="0" err="1" smtClean="0">
                <a:latin typeface="Times New Roman" pitchFamily="18" charset="0"/>
                <a:cs typeface="Times New Roman" pitchFamily="18" charset="0"/>
              </a:rPr>
              <a:t>drawee</a:t>
            </a:r>
            <a:r>
              <a:rPr lang="en-US" sz="3000" dirty="0" smtClean="0">
                <a:latin typeface="Times New Roman" pitchFamily="18" charset="0"/>
                <a:cs typeface="Times New Roman" pitchFamily="18" charset="0"/>
              </a:rPr>
              <a:t> of a bill has signed his assent upon the bill, or, if there are more parts thereof than one, upon one of such parts, and delivered the same, or given notice of such signing to the holder or to some person on his behalf, he is called the “acceptor”. </a:t>
            </a:r>
          </a:p>
          <a:p>
            <a:r>
              <a:rPr lang="en-US" sz="3000" dirty="0" smtClean="0">
                <a:latin typeface="Times New Roman" pitchFamily="18" charset="0"/>
                <a:cs typeface="Times New Roman" pitchFamily="18" charset="0"/>
              </a:rPr>
              <a:t>“Acceptor for honour”.— When a bill of exchange has been noted or protested for non-acceptance or for better security, and any person accepts it supra protest for honour of the drawer or of any one of the </a:t>
            </a:r>
            <a:r>
              <a:rPr lang="en-US" sz="3000" dirty="0" err="1" smtClean="0">
                <a:latin typeface="Times New Roman" pitchFamily="18" charset="0"/>
                <a:cs typeface="Times New Roman" pitchFamily="18" charset="0"/>
              </a:rPr>
              <a:t>indorsers</a:t>
            </a:r>
            <a:r>
              <a:rPr lang="en-US" sz="3000" dirty="0" smtClean="0">
                <a:latin typeface="Times New Roman" pitchFamily="18" charset="0"/>
                <a:cs typeface="Times New Roman" pitchFamily="18" charset="0"/>
              </a:rPr>
              <a:t>, such person is called an “acceptor for honour”.</a:t>
            </a:r>
          </a:p>
          <a:p>
            <a:endParaRPr lang="en-US" sz="30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229600" cy="5791200"/>
          </a:xfrm>
        </p:spPr>
        <p:txBody>
          <a:bodyPr>
            <a:normAutofit/>
          </a:bodyPr>
          <a:lstStyle/>
          <a:p>
            <a:r>
              <a:rPr lang="en-US" sz="3200" dirty="0" smtClean="0">
                <a:latin typeface="Times New Roman" pitchFamily="18" charset="0"/>
                <a:cs typeface="Times New Roman" pitchFamily="18" charset="0"/>
              </a:rPr>
              <a:t>“Payee”.—The person named in the instrument, to whom or to whose order the money is by the instrument directed to be paid, is called the “Payee”.</a:t>
            </a:r>
          </a:p>
          <a:p>
            <a:r>
              <a:rPr lang="en-US" sz="3200" dirty="0" smtClean="0">
                <a:latin typeface="Times New Roman" pitchFamily="18" charset="0"/>
                <a:cs typeface="Times New Roman" pitchFamily="18" charset="0"/>
              </a:rPr>
              <a:t>In </a:t>
            </a:r>
            <a:r>
              <a:rPr lang="en-US" sz="3200" i="1" dirty="0" err="1" smtClean="0">
                <a:latin typeface="Times New Roman" pitchFamily="18" charset="0"/>
                <a:cs typeface="Times New Roman" pitchFamily="18" charset="0"/>
              </a:rPr>
              <a:t>Pratap</a:t>
            </a:r>
            <a:r>
              <a:rPr lang="en-US" sz="3200" i="1" dirty="0" smtClean="0">
                <a:latin typeface="Times New Roman" pitchFamily="18" charset="0"/>
                <a:cs typeface="Times New Roman" pitchFamily="18" charset="0"/>
              </a:rPr>
              <a:t> Singh </a:t>
            </a:r>
            <a:r>
              <a:rPr lang="en-US" sz="3200" i="1" dirty="0" err="1" smtClean="0">
                <a:latin typeface="Times New Roman" pitchFamily="18" charset="0"/>
                <a:cs typeface="Times New Roman" pitchFamily="18" charset="0"/>
              </a:rPr>
              <a:t>Yadav</a:t>
            </a:r>
            <a:r>
              <a:rPr lang="en-US" sz="3200" i="1" dirty="0" smtClean="0">
                <a:latin typeface="Times New Roman" pitchFamily="18" charset="0"/>
                <a:cs typeface="Times New Roman" pitchFamily="18" charset="0"/>
              </a:rPr>
              <a:t> &amp; </a:t>
            </a:r>
            <a:r>
              <a:rPr lang="en-US" sz="3200" i="1" dirty="0" err="1" smtClean="0">
                <a:latin typeface="Times New Roman" pitchFamily="18" charset="0"/>
                <a:cs typeface="Times New Roman" pitchFamily="18" charset="0"/>
              </a:rPr>
              <a:t>Anr</a:t>
            </a:r>
            <a:r>
              <a:rPr lang="en-US" sz="3200" i="1" dirty="0" smtClean="0">
                <a:latin typeface="Times New Roman" pitchFamily="18" charset="0"/>
                <a:cs typeface="Times New Roman" pitchFamily="18" charset="0"/>
              </a:rPr>
              <a:t> . </a:t>
            </a:r>
            <a:r>
              <a:rPr lang="en-US" sz="3200" dirty="0" smtClean="0">
                <a:latin typeface="Times New Roman" pitchFamily="18" charset="0"/>
                <a:cs typeface="Times New Roman" pitchFamily="18" charset="0"/>
              </a:rPr>
              <a:t>v.</a:t>
            </a:r>
            <a:r>
              <a:rPr lang="en-US" sz="3200" i="1" dirty="0" smtClean="0">
                <a:latin typeface="Times New Roman" pitchFamily="18" charset="0"/>
                <a:cs typeface="Times New Roman" pitchFamily="18" charset="0"/>
              </a:rPr>
              <a:t> </a:t>
            </a:r>
            <a:r>
              <a:rPr lang="en-US" sz="3200" i="1" dirty="0" err="1" smtClean="0">
                <a:latin typeface="Times New Roman" pitchFamily="18" charset="0"/>
                <a:cs typeface="Times New Roman" pitchFamily="18" charset="0"/>
              </a:rPr>
              <a:t>Behari</a:t>
            </a:r>
            <a:r>
              <a:rPr lang="en-US" sz="3200" i="1" dirty="0" smtClean="0">
                <a:latin typeface="Times New Roman" pitchFamily="18" charset="0"/>
                <a:cs typeface="Times New Roman" pitchFamily="18" charset="0"/>
              </a:rPr>
              <a:t> </a:t>
            </a:r>
            <a:r>
              <a:rPr lang="en-US" sz="3200" i="1" dirty="0" err="1" smtClean="0">
                <a:latin typeface="Times New Roman" pitchFamily="18" charset="0"/>
                <a:cs typeface="Times New Roman" pitchFamily="18" charset="0"/>
              </a:rPr>
              <a:t>Pandey</a:t>
            </a:r>
            <a:endParaRPr lang="en-US" sz="3200" i="1"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son has issued a </a:t>
            </a:r>
            <a:r>
              <a:rPr lang="en-US" sz="3200" dirty="0" err="1" smtClean="0">
                <a:latin typeface="Times New Roman" pitchFamily="18" charset="0"/>
                <a:cs typeface="Times New Roman" pitchFamily="18" charset="0"/>
              </a:rPr>
              <a:t>cheque</a:t>
            </a:r>
            <a:r>
              <a:rPr lang="en-US" sz="3200" dirty="0" smtClean="0">
                <a:latin typeface="Times New Roman" pitchFamily="18" charset="0"/>
                <a:cs typeface="Times New Roman" pitchFamily="18" charset="0"/>
              </a:rPr>
              <a:t> to discharge debt of his father.</a:t>
            </a:r>
          </a:p>
          <a:p>
            <a:r>
              <a:rPr lang="en-US" sz="3200" dirty="0" smtClean="0">
                <a:latin typeface="Times New Roman" pitchFamily="18" charset="0"/>
                <a:cs typeface="Times New Roman" pitchFamily="18" charset="0"/>
              </a:rPr>
              <a:t>Upon </a:t>
            </a:r>
            <a:r>
              <a:rPr lang="en-US" sz="3200" dirty="0" err="1" smtClean="0">
                <a:latin typeface="Times New Roman" pitchFamily="18" charset="0"/>
                <a:cs typeface="Times New Roman" pitchFamily="18" charset="0"/>
              </a:rPr>
              <a:t>cheque</a:t>
            </a:r>
            <a:r>
              <a:rPr lang="en-US" sz="3200" dirty="0" smtClean="0">
                <a:latin typeface="Times New Roman" pitchFamily="18" charset="0"/>
                <a:cs typeface="Times New Roman" pitchFamily="18" charset="0"/>
              </a:rPr>
              <a:t> being returned dishonored, complaint U/S.138 is filed against the father as well as son.</a:t>
            </a:r>
            <a:endParaRPr lang="en-US" sz="30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Promissory Note</a:t>
            </a:r>
            <a:endParaRPr lang="en-US" dirty="0"/>
          </a:p>
        </p:txBody>
      </p:sp>
      <p:sp>
        <p:nvSpPr>
          <p:cNvPr id="3" name="Content Placeholder 2"/>
          <p:cNvSpPr>
            <a:spLocks noGrp="1"/>
          </p:cNvSpPr>
          <p:nvPr>
            <p:ph sz="quarter" idx="1"/>
          </p:nvPr>
        </p:nvSpPr>
        <p:spPr/>
        <p:txBody>
          <a:bodyPr/>
          <a:lstStyle/>
          <a:p>
            <a:r>
              <a:rPr lang="en-US" sz="2400" dirty="0" smtClean="0">
                <a:latin typeface="Times New Roman" pitchFamily="18" charset="0"/>
                <a:cs typeface="Times New Roman" pitchFamily="18" charset="0"/>
              </a:rPr>
              <a:t>Sec. 4: “</a:t>
            </a:r>
            <a:r>
              <a:rPr lang="en-US" sz="2800" dirty="0" smtClean="0">
                <a:latin typeface="Times New Roman" pitchFamily="18" charset="0"/>
                <a:cs typeface="Times New Roman" pitchFamily="18" charset="0"/>
              </a:rPr>
              <a:t>Promissory note.”—</a:t>
            </a:r>
          </a:p>
          <a:p>
            <a:pPr>
              <a:buNone/>
            </a:pPr>
            <a:r>
              <a:rPr lang="en-US" sz="2800" dirty="0" smtClean="0">
                <a:latin typeface="Times New Roman" pitchFamily="18" charset="0"/>
                <a:cs typeface="Times New Roman" pitchFamily="18" charset="0"/>
              </a:rPr>
              <a:t>	A “Promissory note” is an instrument in writing (not being a bank-note or a currency-note) containing an unconditional undertaking, signed by the maker, to pay a certain sum of money only to, or to the order of, a certain person, or to the bearer of the instrument</a:t>
            </a:r>
            <a:r>
              <a:rPr lang="en-US" sz="2400" dirty="0" smtClean="0">
                <a:latin typeface="Times New Roman" pitchFamily="18" charset="0"/>
                <a:cs typeface="Times New Roman" pitchFamily="18" charset="0"/>
              </a:rPr>
              <a:t>. </a:t>
            </a:r>
          </a:p>
          <a:p>
            <a:endParaRPr lang="en-US" dirty="0"/>
          </a:p>
        </p:txBody>
      </p:sp>
    </p:spTree>
  </p:cSld>
  <p:clrMapOvr>
    <a:masterClrMapping/>
  </p:clrMapOvr>
  <p:transition>
    <p:wipe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457200"/>
            <a:ext cx="8077200" cy="5867400"/>
          </a:xfrm>
        </p:spPr>
        <p:txBody>
          <a:bodyPr>
            <a:normAutofit/>
          </a:bodyPr>
          <a:lstStyle/>
          <a:p>
            <a:r>
              <a:rPr lang="en-US" sz="3000" dirty="0" smtClean="0">
                <a:latin typeface="Times New Roman" pitchFamily="18" charset="0"/>
                <a:cs typeface="Times New Roman" pitchFamily="18" charset="0"/>
              </a:rPr>
              <a:t>It was held that only son was liable &amp; not father since offence U/S. 138 is essentially against  the drawer of the </a:t>
            </a:r>
            <a:r>
              <a:rPr lang="en-US" sz="3000" dirty="0" err="1" smtClean="0">
                <a:latin typeface="Times New Roman" pitchFamily="18" charset="0"/>
                <a:cs typeface="Times New Roman" pitchFamily="18" charset="0"/>
              </a:rPr>
              <a:t>cheque</a:t>
            </a:r>
            <a:r>
              <a:rPr lang="en-US" sz="3000" dirty="0" smtClean="0">
                <a:latin typeface="Times New Roman" pitchFamily="18" charset="0"/>
                <a:cs typeface="Times New Roman" pitchFamily="18" charset="0"/>
              </a:rPr>
              <a:t>.</a:t>
            </a:r>
          </a:p>
          <a:p>
            <a:r>
              <a:rPr lang="en-US" sz="3000" dirty="0" smtClean="0">
                <a:latin typeface="Times New Roman" pitchFamily="18" charset="0"/>
                <a:cs typeface="Times New Roman" pitchFamily="18" charset="0"/>
              </a:rPr>
              <a:t>A conjoint reading of S. 7 and S. 138 clearly indicates that it is only the drawer of the </a:t>
            </a:r>
            <a:r>
              <a:rPr lang="en-US" sz="3000" dirty="0" err="1" smtClean="0">
                <a:latin typeface="Times New Roman" pitchFamily="18" charset="0"/>
                <a:cs typeface="Times New Roman" pitchFamily="18" charset="0"/>
              </a:rPr>
              <a:t>cheque</a:t>
            </a:r>
            <a:r>
              <a:rPr lang="en-US" sz="3000" dirty="0" smtClean="0">
                <a:latin typeface="Times New Roman" pitchFamily="18" charset="0"/>
                <a:cs typeface="Times New Roman" pitchFamily="18" charset="0"/>
              </a:rPr>
              <a:t> who can be held responsible for offence under S.138.</a:t>
            </a:r>
            <a:endParaRPr lang="en-US" sz="30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229600" cy="5867400"/>
          </a:xfrm>
        </p:spPr>
        <p:txBody>
          <a:bodyPr>
            <a:normAutofit/>
          </a:bodyPr>
          <a:lstStyle/>
          <a:p>
            <a:r>
              <a:rPr lang="en-US" sz="3000" dirty="0" smtClean="0">
                <a:latin typeface="Times New Roman" pitchFamily="18" charset="0"/>
                <a:cs typeface="Times New Roman" pitchFamily="18" charset="0"/>
              </a:rPr>
              <a:t>In a case, allegation was that the accused gave a </a:t>
            </a:r>
            <a:r>
              <a:rPr lang="en-US" sz="3000" dirty="0" err="1" smtClean="0">
                <a:latin typeface="Times New Roman" pitchFamily="18" charset="0"/>
                <a:cs typeface="Times New Roman" pitchFamily="18" charset="0"/>
              </a:rPr>
              <a:t>cheque</a:t>
            </a:r>
            <a:r>
              <a:rPr lang="en-US" sz="3000" dirty="0" smtClean="0">
                <a:latin typeface="Times New Roman" pitchFamily="18" charset="0"/>
                <a:cs typeface="Times New Roman" pitchFamily="18" charset="0"/>
              </a:rPr>
              <a:t>. </a:t>
            </a:r>
          </a:p>
          <a:p>
            <a:r>
              <a:rPr lang="en-US" sz="3000" dirty="0" smtClean="0">
                <a:latin typeface="Times New Roman" pitchFamily="18" charset="0"/>
                <a:cs typeface="Times New Roman" pitchFamily="18" charset="0"/>
              </a:rPr>
              <a:t>There was no proof of the fact that the </a:t>
            </a:r>
            <a:r>
              <a:rPr lang="en-US" sz="3000" dirty="0" err="1" smtClean="0">
                <a:latin typeface="Times New Roman" pitchFamily="18" charset="0"/>
                <a:cs typeface="Times New Roman" pitchFamily="18" charset="0"/>
              </a:rPr>
              <a:t>cheque</a:t>
            </a:r>
            <a:r>
              <a:rPr lang="en-US" sz="3000" dirty="0" smtClean="0">
                <a:latin typeface="Times New Roman" pitchFamily="18" charset="0"/>
                <a:cs typeface="Times New Roman" pitchFamily="18" charset="0"/>
              </a:rPr>
              <a:t> was drawn and executed by accused.</a:t>
            </a:r>
          </a:p>
          <a:p>
            <a:r>
              <a:rPr lang="en-US" sz="3000" dirty="0" smtClean="0">
                <a:latin typeface="Times New Roman" pitchFamily="18" charset="0"/>
                <a:cs typeface="Times New Roman" pitchFamily="18" charset="0"/>
              </a:rPr>
              <a:t>It was held that execution is different from issuance of </a:t>
            </a:r>
            <a:r>
              <a:rPr lang="en-US" sz="3000" dirty="0" err="1" smtClean="0">
                <a:latin typeface="Times New Roman" pitchFamily="18" charset="0"/>
                <a:cs typeface="Times New Roman" pitchFamily="18" charset="0"/>
              </a:rPr>
              <a:t>cheque</a:t>
            </a:r>
            <a:r>
              <a:rPr lang="en-US" sz="3000" dirty="0" smtClean="0">
                <a:latin typeface="Times New Roman" pitchFamily="18" charset="0"/>
                <a:cs typeface="Times New Roman" pitchFamily="18" charset="0"/>
              </a:rPr>
              <a:t>.</a:t>
            </a:r>
          </a:p>
          <a:p>
            <a:endParaRPr lang="en-US" sz="30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153400" cy="5867400"/>
          </a:xfrm>
        </p:spPr>
        <p:txBody>
          <a:bodyPr>
            <a:normAutofit/>
          </a:bodyPr>
          <a:lstStyle/>
          <a:p>
            <a:r>
              <a:rPr lang="en-US" sz="3000" b="1" dirty="0" smtClean="0">
                <a:latin typeface="Times New Roman" pitchFamily="18" charset="0"/>
                <a:cs typeface="Times New Roman" pitchFamily="18" charset="0"/>
              </a:rPr>
              <a:t>Acceptance: </a:t>
            </a:r>
            <a:endParaRPr lang="en-US" sz="3000" dirty="0" smtClean="0">
              <a:latin typeface="Times New Roman" pitchFamily="18" charset="0"/>
              <a:cs typeface="Times New Roman" pitchFamily="18" charset="0"/>
            </a:endParaRPr>
          </a:p>
          <a:p>
            <a:r>
              <a:rPr lang="en-US" sz="3000" dirty="0" smtClean="0">
                <a:latin typeface="Times New Roman" pitchFamily="18" charset="0"/>
                <a:cs typeface="Times New Roman" pitchFamily="18" charset="0"/>
              </a:rPr>
              <a:t>The acceptance of bill of exchange is the signification by the </a:t>
            </a:r>
            <a:r>
              <a:rPr lang="en-US" sz="3000" dirty="0" err="1" smtClean="0">
                <a:latin typeface="Times New Roman" pitchFamily="18" charset="0"/>
                <a:cs typeface="Times New Roman" pitchFamily="18" charset="0"/>
              </a:rPr>
              <a:t>drawee</a:t>
            </a:r>
            <a:r>
              <a:rPr lang="en-US" sz="3000" dirty="0" smtClean="0">
                <a:latin typeface="Times New Roman" pitchFamily="18" charset="0"/>
                <a:cs typeface="Times New Roman" pitchFamily="18" charset="0"/>
              </a:rPr>
              <a:t> of his assent to the order of the drawer..</a:t>
            </a:r>
          </a:p>
          <a:p>
            <a:r>
              <a:rPr lang="en-US" sz="3000" dirty="0" smtClean="0">
                <a:latin typeface="Times New Roman" pitchFamily="18" charset="0"/>
                <a:cs typeface="Times New Roman" pitchFamily="18" charset="0"/>
              </a:rPr>
              <a:t>Where the </a:t>
            </a:r>
            <a:r>
              <a:rPr lang="en-US" sz="3000" dirty="0" err="1" smtClean="0">
                <a:latin typeface="Times New Roman" pitchFamily="18" charset="0"/>
                <a:cs typeface="Times New Roman" pitchFamily="18" charset="0"/>
              </a:rPr>
              <a:t>drawee</a:t>
            </a:r>
            <a:r>
              <a:rPr lang="en-US" sz="3000" dirty="0" smtClean="0">
                <a:latin typeface="Times New Roman" pitchFamily="18" charset="0"/>
                <a:cs typeface="Times New Roman" pitchFamily="18" charset="0"/>
              </a:rPr>
              <a:t> writes on a bill accepted but does not sign it, it not an acceptance.</a:t>
            </a:r>
          </a:p>
          <a:p>
            <a:r>
              <a:rPr lang="en-US" sz="3000" dirty="0" smtClean="0">
                <a:latin typeface="Times New Roman" pitchFamily="18" charset="0"/>
                <a:cs typeface="Times New Roman" pitchFamily="18" charset="0"/>
              </a:rPr>
              <a:t>The </a:t>
            </a:r>
            <a:r>
              <a:rPr lang="en-US" sz="3000" dirty="0" err="1" smtClean="0">
                <a:latin typeface="Times New Roman" pitchFamily="18" charset="0"/>
                <a:cs typeface="Times New Roman" pitchFamily="18" charset="0"/>
              </a:rPr>
              <a:t>drawee</a:t>
            </a:r>
            <a:r>
              <a:rPr lang="en-US" sz="3000" dirty="0" smtClean="0">
                <a:latin typeface="Times New Roman" pitchFamily="18" charset="0"/>
                <a:cs typeface="Times New Roman" pitchFamily="18" charset="0"/>
              </a:rPr>
              <a:t> of the bill is not liable on the bill in </a:t>
            </a:r>
            <a:r>
              <a:rPr lang="en-US" sz="3000" smtClean="0">
                <a:latin typeface="Times New Roman" pitchFamily="18" charset="0"/>
                <a:cs typeface="Times New Roman" pitchFamily="18" charset="0"/>
              </a:rPr>
              <a:t>the acceptance</a:t>
            </a:r>
            <a:endParaRPr lang="en-US" sz="30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229600" cy="5867400"/>
          </a:xfrm>
        </p:spPr>
        <p:txBody>
          <a:bodyPr>
            <a:normAutofit/>
          </a:bodyPr>
          <a:lstStyle/>
          <a:p>
            <a:r>
              <a:rPr lang="en-US" sz="3000" dirty="0" smtClean="0">
                <a:latin typeface="Times New Roman" pitchFamily="18" charset="0"/>
                <a:cs typeface="Times New Roman" pitchFamily="18" charset="0"/>
              </a:rPr>
              <a:t>An acceptance by the </a:t>
            </a:r>
            <a:r>
              <a:rPr lang="en-US" sz="3000" dirty="0" err="1" smtClean="0">
                <a:latin typeface="Times New Roman" pitchFamily="18" charset="0"/>
                <a:cs typeface="Times New Roman" pitchFamily="18" charset="0"/>
              </a:rPr>
              <a:t>drawee</a:t>
            </a:r>
            <a:r>
              <a:rPr lang="en-US" sz="3000" dirty="0" smtClean="0">
                <a:latin typeface="Times New Roman" pitchFamily="18" charset="0"/>
                <a:cs typeface="Times New Roman" pitchFamily="18" charset="0"/>
              </a:rPr>
              <a:t> to perform his promise by means other than by the payment of money is invalid.</a:t>
            </a:r>
          </a:p>
          <a:p>
            <a:r>
              <a:rPr lang="en-US" sz="3000" dirty="0" smtClean="0">
                <a:latin typeface="Times New Roman" pitchFamily="18" charset="0"/>
                <a:cs typeface="Times New Roman" pitchFamily="18" charset="0"/>
              </a:rPr>
              <a:t>For instance a bill is drawn by A on B for Rs. 5000. B accepts it as payable in bills or payable in goods. This is not a valid acceptance.</a:t>
            </a:r>
            <a:endParaRPr lang="en-US" sz="3000" smtClean="0">
              <a:latin typeface="Times New Roman" pitchFamily="18" charset="0"/>
              <a:cs typeface="Times New Roman" pitchFamily="18" charset="0"/>
            </a:endParaRPr>
          </a:p>
          <a:p>
            <a:endParaRPr lang="en-US" sz="30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 Holder </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S.8. “Holder”.—The “holder” of a promissory note, bill of exchange or </a:t>
            </a:r>
            <a:r>
              <a:rPr lang="en-US" sz="3600" dirty="0" err="1" smtClean="0">
                <a:latin typeface="Times New Roman" pitchFamily="18" charset="0"/>
                <a:cs typeface="Times New Roman" pitchFamily="18" charset="0"/>
              </a:rPr>
              <a:t>cheque</a:t>
            </a:r>
            <a:r>
              <a:rPr lang="en-US" sz="3600" dirty="0" smtClean="0">
                <a:latin typeface="Times New Roman" pitchFamily="18" charset="0"/>
                <a:cs typeface="Times New Roman" pitchFamily="18" charset="0"/>
              </a:rPr>
              <a:t> means any person entitled in his own name to the possession thereof and to receive or recover the amount due thereon from the parties thereto. </a:t>
            </a:r>
            <a:endParaRPr lang="en-US" sz="3600" dirty="0">
              <a:latin typeface="Times New Roman" pitchFamily="18" charset="0"/>
              <a:cs typeface="Times New Roman" pitchFamily="18" charset="0"/>
            </a:endParaRPr>
          </a:p>
        </p:txBody>
      </p:sp>
    </p:spTree>
  </p:cSld>
  <p:clrMapOvr>
    <a:masterClrMapping/>
  </p:clrMapOvr>
  <p:transition>
    <p:wipe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457200"/>
            <a:ext cx="8077200" cy="5562600"/>
          </a:xfrm>
        </p:spPr>
        <p:txBody>
          <a:bodyPr>
            <a:normAutofit/>
          </a:bodyPr>
          <a:lstStyle/>
          <a:p>
            <a:r>
              <a:rPr lang="en-US" sz="3200" dirty="0" smtClean="0">
                <a:latin typeface="Times New Roman" pitchFamily="18" charset="0"/>
                <a:cs typeface="Times New Roman" pitchFamily="18" charset="0"/>
              </a:rPr>
              <a:t>Where the note, bill or </a:t>
            </a:r>
            <a:r>
              <a:rPr lang="en-US" sz="3200" dirty="0" err="1" smtClean="0">
                <a:latin typeface="Times New Roman" pitchFamily="18" charset="0"/>
                <a:cs typeface="Times New Roman" pitchFamily="18" charset="0"/>
              </a:rPr>
              <a:t>cheque</a:t>
            </a:r>
            <a:r>
              <a:rPr lang="en-US" sz="3200" dirty="0" smtClean="0">
                <a:latin typeface="Times New Roman" pitchFamily="18" charset="0"/>
                <a:cs typeface="Times New Roman" pitchFamily="18" charset="0"/>
              </a:rPr>
              <a:t> is lost or destroyed, its holder is the person so entitled at the time of such loss or destruction.</a:t>
            </a:r>
          </a:p>
          <a:p>
            <a:r>
              <a:rPr lang="en-US" sz="3200" b="1" dirty="0" smtClean="0">
                <a:latin typeface="Times New Roman" pitchFamily="18" charset="0"/>
                <a:cs typeface="Times New Roman" pitchFamily="18" charset="0"/>
              </a:rPr>
              <a:t>Essentials:</a:t>
            </a:r>
          </a:p>
          <a:p>
            <a:r>
              <a:rPr lang="en-US" sz="3200" dirty="0" smtClean="0">
                <a:latin typeface="Times New Roman" pitchFamily="18" charset="0"/>
                <a:cs typeface="Times New Roman" pitchFamily="18" charset="0"/>
              </a:rPr>
              <a:t>Entitled to possession in his own name.</a:t>
            </a:r>
          </a:p>
          <a:p>
            <a:r>
              <a:rPr lang="en-US" sz="3200" dirty="0" smtClean="0">
                <a:latin typeface="Times New Roman" pitchFamily="18" charset="0"/>
                <a:cs typeface="Times New Roman" pitchFamily="18" charset="0"/>
              </a:rPr>
              <a:t>Right to receive or recover the amount due</a:t>
            </a:r>
          </a:p>
          <a:p>
            <a:endParaRPr lang="en-US" sz="3200" dirty="0" smtClean="0">
              <a:latin typeface="Times New Roman" pitchFamily="18" charset="0"/>
              <a:cs typeface="Times New Roman" pitchFamily="18" charset="0"/>
            </a:endParaRPr>
          </a:p>
          <a:p>
            <a:pPr>
              <a:buNone/>
            </a:pPr>
            <a:endParaRPr lang="en-US" sz="3200" b="1" dirty="0" smtClean="0">
              <a:latin typeface="Times New Roman" pitchFamily="18" charset="0"/>
              <a:cs typeface="Times New Roman" pitchFamily="18" charset="0"/>
            </a:endParaRPr>
          </a:p>
          <a:p>
            <a:endParaRPr lang="en-US" sz="3200" dirty="0" smtClean="0">
              <a:latin typeface="Times New Roman" pitchFamily="18" charset="0"/>
              <a:cs typeface="Times New Roman" pitchFamily="18" charset="0"/>
            </a:endParaRPr>
          </a:p>
          <a:p>
            <a:endParaRPr lang="en-US" sz="3200" dirty="0">
              <a:latin typeface="Times New Roman" pitchFamily="18" charset="0"/>
              <a:cs typeface="Times New Roman" pitchFamily="18" charset="0"/>
            </a:endParaRPr>
          </a:p>
        </p:txBody>
      </p:sp>
    </p:spTree>
  </p:cSld>
  <p:clrMapOvr>
    <a:masterClrMapping/>
  </p:clrMapOvr>
  <p:transition>
    <p:wipe di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153400" cy="5791200"/>
          </a:xfrm>
        </p:spPr>
        <p:txBody>
          <a:bodyPr/>
          <a:lstStyle/>
          <a:p>
            <a:r>
              <a:rPr lang="en-US" sz="2800" dirty="0" smtClean="0">
                <a:latin typeface="Times New Roman" pitchFamily="18" charset="0"/>
                <a:cs typeface="Times New Roman" pitchFamily="18" charset="0"/>
              </a:rPr>
              <a:t>The Bill of Exchange Act, 1882</a:t>
            </a:r>
          </a:p>
          <a:p>
            <a:pPr>
              <a:buNone/>
            </a:pPr>
            <a:r>
              <a:rPr lang="en-US" sz="2800" dirty="0" smtClean="0">
                <a:latin typeface="Times New Roman" pitchFamily="18" charset="0"/>
                <a:cs typeface="Times New Roman" pitchFamily="18" charset="0"/>
              </a:rPr>
              <a:t>		  holder means the payee or </a:t>
            </a:r>
            <a:r>
              <a:rPr lang="en-US" sz="2800" dirty="0" err="1" smtClean="0">
                <a:latin typeface="Times New Roman" pitchFamily="18" charset="0"/>
                <a:cs typeface="Times New Roman" pitchFamily="18" charset="0"/>
              </a:rPr>
              <a:t>indorsee</a:t>
            </a:r>
            <a:r>
              <a:rPr lang="en-US" sz="2800" dirty="0" smtClean="0">
                <a:latin typeface="Times New Roman" pitchFamily="18" charset="0"/>
                <a:cs typeface="Times New Roman" pitchFamily="18" charset="0"/>
              </a:rPr>
              <a:t> of a bill or note who is in possession of it, or the bearer there of.</a:t>
            </a:r>
          </a:p>
          <a:p>
            <a:pPr>
              <a:buNone/>
            </a:pPr>
            <a:r>
              <a:rPr lang="en-US" sz="2800" b="1" dirty="0" smtClean="0">
                <a:latin typeface="Times New Roman" pitchFamily="18" charset="0"/>
                <a:cs typeface="Times New Roman" pitchFamily="18" charset="0"/>
              </a:rPr>
              <a:t>Comparison:</a:t>
            </a:r>
          </a:p>
          <a:p>
            <a:pPr>
              <a:buNone/>
            </a:pPr>
            <a:r>
              <a:rPr lang="en-US" sz="2800" dirty="0" smtClean="0">
                <a:latin typeface="Times New Roman" pitchFamily="18" charset="0"/>
                <a:cs typeface="Times New Roman" pitchFamily="18" charset="0"/>
              </a:rPr>
              <a:t>  While possession is essential in case British legislation.</a:t>
            </a:r>
          </a:p>
          <a:p>
            <a:endParaRPr lang="en-US" dirty="0"/>
          </a:p>
        </p:txBody>
      </p:sp>
    </p:spTree>
  </p:cSld>
  <p:clrMapOvr>
    <a:masterClrMapping/>
  </p:clrMapOvr>
  <p:transition>
    <p:wipe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153400" cy="5867400"/>
          </a:xfrm>
        </p:spPr>
        <p:txBody>
          <a:bodyPr>
            <a:normAutofit/>
          </a:bodyPr>
          <a:lstStyle/>
          <a:p>
            <a:r>
              <a:rPr lang="en-US" sz="3200" dirty="0" smtClean="0">
                <a:latin typeface="Times New Roman" pitchFamily="18" charset="0"/>
                <a:cs typeface="Times New Roman" pitchFamily="18" charset="0"/>
              </a:rPr>
              <a:t>A person may be entitled to possession of the instrument although he does not actual possession. </a:t>
            </a:r>
          </a:p>
          <a:p>
            <a:r>
              <a:rPr lang="en-US" sz="3200" dirty="0" smtClean="0">
                <a:latin typeface="Times New Roman" pitchFamily="18" charset="0"/>
                <a:cs typeface="Times New Roman" pitchFamily="18" charset="0"/>
              </a:rPr>
              <a:t>Example, where the bill is payable is without </a:t>
            </a:r>
            <a:r>
              <a:rPr lang="en-US" sz="3200" dirty="0" err="1" smtClean="0">
                <a:latin typeface="Times New Roman" pitchFamily="18" charset="0"/>
                <a:cs typeface="Times New Roman" pitchFamily="18" charset="0"/>
              </a:rPr>
              <a:t>indorsement</a:t>
            </a:r>
            <a:r>
              <a:rPr lang="en-US" sz="3200" dirty="0" smtClean="0">
                <a:latin typeface="Times New Roman" pitchFamily="18" charset="0"/>
                <a:cs typeface="Times New Roman" pitchFamily="18" charset="0"/>
              </a:rPr>
              <a:t>, entrusted by the payee to his agent, agent does not become the holder &amp; the payee is entitled in his own name to the  possession of the bill.</a:t>
            </a:r>
          </a:p>
          <a:p>
            <a:r>
              <a:rPr lang="en-US" sz="3200" dirty="0" smtClean="0">
                <a:latin typeface="Times New Roman" pitchFamily="18" charset="0"/>
                <a:cs typeface="Times New Roman" pitchFamily="18" charset="0"/>
              </a:rPr>
              <a:t>The holder of an instrument should be owner thereof.</a:t>
            </a:r>
            <a:endParaRPr lang="en-US" sz="3200" dirty="0">
              <a:latin typeface="Times New Roman" pitchFamily="18" charset="0"/>
              <a:cs typeface="Times New Roman" pitchFamily="18" charset="0"/>
            </a:endParaRPr>
          </a:p>
        </p:txBody>
      </p:sp>
    </p:spTree>
  </p:cSld>
  <p:clrMapOvr>
    <a:masterClrMapping/>
  </p:clrMapOvr>
  <p:transition>
    <p:wipe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153400" cy="5562600"/>
          </a:xfrm>
        </p:spPr>
        <p:txBody>
          <a:bodyPr>
            <a:normAutofit lnSpcReduction="10000"/>
          </a:bodyPr>
          <a:lstStyle/>
          <a:p>
            <a:r>
              <a:rPr lang="en-US" sz="3200" dirty="0" smtClean="0">
                <a:latin typeface="Times New Roman" pitchFamily="18" charset="0"/>
                <a:cs typeface="Times New Roman" pitchFamily="18" charset="0"/>
              </a:rPr>
              <a:t>Holder means only a </a:t>
            </a:r>
            <a:r>
              <a:rPr lang="en-US" sz="3200" i="1" dirty="0" err="1" smtClean="0">
                <a:latin typeface="Times New Roman" pitchFamily="18" charset="0"/>
                <a:cs typeface="Times New Roman" pitchFamily="18" charset="0"/>
              </a:rPr>
              <a:t>dejure</a:t>
            </a:r>
            <a:r>
              <a:rPr lang="en-US" sz="3200" i="1" dirty="0" smtClean="0">
                <a:latin typeface="Times New Roman" pitchFamily="18" charset="0"/>
                <a:cs typeface="Times New Roman" pitchFamily="18" charset="0"/>
              </a:rPr>
              <a:t> holder </a:t>
            </a:r>
            <a:r>
              <a:rPr lang="en-US" sz="3200" dirty="0" smtClean="0">
                <a:latin typeface="Times New Roman" pitchFamily="18" charset="0"/>
                <a:cs typeface="Times New Roman" pitchFamily="18" charset="0"/>
              </a:rPr>
              <a:t>&amp; not </a:t>
            </a:r>
            <a:r>
              <a:rPr lang="en-US" sz="3200" i="1" dirty="0" smtClean="0">
                <a:latin typeface="Times New Roman" pitchFamily="18" charset="0"/>
                <a:cs typeface="Times New Roman" pitchFamily="18" charset="0"/>
              </a:rPr>
              <a:t>de facto </a:t>
            </a:r>
            <a:r>
              <a:rPr lang="en-US" sz="3200" dirty="0" smtClean="0">
                <a:latin typeface="Times New Roman" pitchFamily="18" charset="0"/>
                <a:cs typeface="Times New Roman" pitchFamily="18" charset="0"/>
              </a:rPr>
              <a:t>holder.</a:t>
            </a:r>
          </a:p>
          <a:p>
            <a:r>
              <a:rPr lang="en-US" sz="3200" dirty="0" smtClean="0">
                <a:latin typeface="Times New Roman" pitchFamily="18" charset="0"/>
                <a:cs typeface="Times New Roman" pitchFamily="18" charset="0"/>
              </a:rPr>
              <a:t>the assignee of a note or bill is not a holder, unless the instrument is indorsed in his </a:t>
            </a:r>
            <a:r>
              <a:rPr lang="en-US" sz="3200" dirty="0" err="1" smtClean="0">
                <a:latin typeface="Times New Roman" pitchFamily="18" charset="0"/>
                <a:cs typeface="Times New Roman" pitchFamily="18" charset="0"/>
              </a:rPr>
              <a:t>favour</a:t>
            </a:r>
            <a:r>
              <a:rPr lang="en-US" sz="3200" dirty="0" smtClean="0">
                <a:latin typeface="Times New Roman" pitchFamily="18" charset="0"/>
                <a:cs typeface="Times New Roman" pitchFamily="18" charset="0"/>
              </a:rPr>
              <a:t> or payable to bearer &amp; in his possession.</a:t>
            </a:r>
          </a:p>
          <a:p>
            <a:r>
              <a:rPr lang="en-US" sz="3200" dirty="0" smtClean="0">
                <a:latin typeface="Times New Roman" pitchFamily="18" charset="0"/>
                <a:cs typeface="Times New Roman" pitchFamily="18" charset="0"/>
              </a:rPr>
              <a:t>Right to recover or receive implies that he has right to sue on the instrument.</a:t>
            </a:r>
          </a:p>
          <a:p>
            <a:r>
              <a:rPr lang="en-US" sz="3200" dirty="0" smtClean="0">
                <a:latin typeface="Times New Roman" pitchFamily="18" charset="0"/>
                <a:cs typeface="Times New Roman" pitchFamily="18" charset="0"/>
              </a:rPr>
              <a:t>Holder does not include a person who does not have a right to recover the amount due thereon from the parties thereto, though he is possession of the instrument.</a:t>
            </a:r>
          </a:p>
          <a:p>
            <a:endParaRPr lang="en-US" sz="3200" dirty="0">
              <a:latin typeface="Times New Roman" pitchFamily="18" charset="0"/>
              <a:cs typeface="Times New Roman" pitchFamily="18" charset="0"/>
            </a:endParaRPr>
          </a:p>
        </p:txBody>
      </p:sp>
    </p:spTree>
  </p:cSld>
  <p:clrMapOvr>
    <a:masterClrMapping/>
  </p:clrMapOvr>
  <p:transition>
    <p:wipe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457200"/>
            <a:ext cx="8077200" cy="5867400"/>
          </a:xfrm>
        </p:spPr>
        <p:txBody>
          <a:bodyPr>
            <a:normAutofit/>
          </a:bodyPr>
          <a:lstStyle/>
          <a:p>
            <a:r>
              <a:rPr lang="en-US" sz="3200" dirty="0" smtClean="0">
                <a:latin typeface="Times New Roman" pitchFamily="18" charset="0"/>
                <a:cs typeface="Times New Roman" pitchFamily="18" charset="0"/>
              </a:rPr>
              <a:t>To qualify as a holder, a person should have derived title to the instrument in a lawful manner.</a:t>
            </a:r>
          </a:p>
          <a:p>
            <a:r>
              <a:rPr lang="en-US" sz="3200" dirty="0" smtClean="0">
                <a:latin typeface="Times New Roman" pitchFamily="18" charset="0"/>
                <a:cs typeface="Times New Roman" pitchFamily="18" charset="0"/>
              </a:rPr>
              <a:t>A person who takes instrument from a person, who forges an </a:t>
            </a:r>
            <a:r>
              <a:rPr lang="en-US" sz="3200" dirty="0" err="1" smtClean="0">
                <a:latin typeface="Times New Roman" pitchFamily="18" charset="0"/>
                <a:cs typeface="Times New Roman" pitchFamily="18" charset="0"/>
              </a:rPr>
              <a:t>indorsement</a:t>
            </a:r>
            <a:r>
              <a:rPr lang="en-US" sz="3200" dirty="0" smtClean="0">
                <a:latin typeface="Times New Roman" pitchFamily="18" charset="0"/>
                <a:cs typeface="Times New Roman" pitchFamily="18" charset="0"/>
              </a:rPr>
              <a:t> or from thief  or from a finder of a instrument or</a:t>
            </a:r>
          </a:p>
          <a:p>
            <a:r>
              <a:rPr lang="en-US" sz="3200" dirty="0" smtClean="0">
                <a:latin typeface="Times New Roman" pitchFamily="18" charset="0"/>
                <a:cs typeface="Times New Roman" pitchFamily="18" charset="0"/>
              </a:rPr>
              <a:t> a payee or </a:t>
            </a:r>
            <a:r>
              <a:rPr lang="en-US" sz="3200" dirty="0" err="1" smtClean="0">
                <a:latin typeface="Times New Roman" pitchFamily="18" charset="0"/>
                <a:cs typeface="Times New Roman" pitchFamily="18" charset="0"/>
              </a:rPr>
              <a:t>indorsee</a:t>
            </a:r>
            <a:r>
              <a:rPr lang="en-US" sz="3200" dirty="0" smtClean="0">
                <a:latin typeface="Times New Roman" pitchFamily="18" charset="0"/>
                <a:cs typeface="Times New Roman" pitchFamily="18" charset="0"/>
              </a:rPr>
              <a:t>, who is prohibited by the court order from receiving the amount is not a holder.</a:t>
            </a:r>
          </a:p>
          <a:p>
            <a:endParaRPr lang="en-US" sz="3200" dirty="0">
              <a:latin typeface="Times New Roman" pitchFamily="18" charset="0"/>
              <a:cs typeface="Times New Roman" pitchFamily="18" charset="0"/>
            </a:endParaRPr>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533400"/>
            <a:ext cx="8153400" cy="5791200"/>
          </a:xfrm>
        </p:spPr>
        <p:txBody>
          <a:bodyPr>
            <a:noAutofit/>
          </a:bodyPr>
          <a:lstStyle/>
          <a:p>
            <a:r>
              <a:rPr lang="en-US" sz="2500" dirty="0" smtClean="0">
                <a:solidFill>
                  <a:srgbClr val="FF0000"/>
                </a:solidFill>
                <a:latin typeface="Times New Roman" pitchFamily="18" charset="0"/>
                <a:cs typeface="Times New Roman" pitchFamily="18" charset="0"/>
              </a:rPr>
              <a:t>Illustrations:</a:t>
            </a:r>
          </a:p>
          <a:p>
            <a:pPr>
              <a:buNone/>
            </a:pPr>
            <a:r>
              <a:rPr lang="en-US" sz="2500" dirty="0" smtClean="0">
                <a:latin typeface="Times New Roman" pitchFamily="18" charset="0"/>
                <a:cs typeface="Times New Roman" pitchFamily="18" charset="0"/>
              </a:rPr>
              <a:t> A Signs instruments in the following terms: </a:t>
            </a:r>
          </a:p>
          <a:p>
            <a:r>
              <a:rPr lang="en-US" sz="2500" dirty="0" smtClean="0">
                <a:latin typeface="Times New Roman" pitchFamily="18" charset="0"/>
                <a:cs typeface="Times New Roman" pitchFamily="18" charset="0"/>
              </a:rPr>
              <a:t>(a ) “I promise to pay B or order Rs. 500.” </a:t>
            </a:r>
          </a:p>
          <a:p>
            <a:r>
              <a:rPr lang="en-US" sz="2500" dirty="0" smtClean="0">
                <a:latin typeface="Times New Roman" pitchFamily="18" charset="0"/>
                <a:cs typeface="Times New Roman" pitchFamily="18" charset="0"/>
              </a:rPr>
              <a:t>(b) “I acknowledge myself to be indebted to B in Rs. 1,000, to be paid on demand, for value received.”</a:t>
            </a:r>
          </a:p>
          <a:p>
            <a:r>
              <a:rPr lang="en-US" sz="2500" dirty="0" smtClean="0">
                <a:latin typeface="Times New Roman" pitchFamily="18" charset="0"/>
                <a:cs typeface="Times New Roman" pitchFamily="18" charset="0"/>
              </a:rPr>
              <a:t>(c) “Mr. B, I O U Rs. 1,000.” </a:t>
            </a:r>
          </a:p>
          <a:p>
            <a:r>
              <a:rPr lang="en-US" sz="2500" dirty="0" smtClean="0">
                <a:latin typeface="Times New Roman" pitchFamily="18" charset="0"/>
                <a:cs typeface="Times New Roman" pitchFamily="18" charset="0"/>
              </a:rPr>
              <a:t>(d) “I promise to Pay B Rs. 500 and all other sums which shall be due to him.” </a:t>
            </a:r>
          </a:p>
          <a:p>
            <a:r>
              <a:rPr lang="en-US" sz="2500" dirty="0" smtClean="0">
                <a:latin typeface="Times New Roman" pitchFamily="18" charset="0"/>
                <a:cs typeface="Times New Roman" pitchFamily="18" charset="0"/>
              </a:rPr>
              <a:t>(e) “I promise to Pay B Rs. 500, first deducting there out any money which he may owe me.” </a:t>
            </a:r>
          </a:p>
          <a:p>
            <a:r>
              <a:rPr lang="en-US" sz="2500" dirty="0" smtClean="0">
                <a:latin typeface="Times New Roman" pitchFamily="18" charset="0"/>
                <a:cs typeface="Times New Roman" pitchFamily="18" charset="0"/>
              </a:rPr>
              <a:t>(f) “I promise to Pay B Rs. 500 seven days after my marriage with C.”</a:t>
            </a:r>
          </a:p>
          <a:p>
            <a:r>
              <a:rPr lang="en-US" sz="2500" dirty="0" smtClean="0">
                <a:latin typeface="Times New Roman" pitchFamily="18" charset="0"/>
                <a:cs typeface="Times New Roman" pitchFamily="18" charset="0"/>
              </a:rPr>
              <a:t> (g) “I, promise to Pay B Rs. 500 on D's death, provided D leaves me enough to pay that sum.”</a:t>
            </a:r>
          </a:p>
          <a:p>
            <a:endParaRPr lang="en-US" sz="2500" dirty="0"/>
          </a:p>
        </p:txBody>
      </p:sp>
    </p:spTree>
  </p:cSld>
  <p:clrMapOvr>
    <a:masterClrMapping/>
  </p:clrMapOvr>
  <p:transition>
    <p:wipe di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381000"/>
            <a:ext cx="8153400" cy="5638800"/>
          </a:xfrm>
        </p:spPr>
        <p:txBody>
          <a:bodyPr>
            <a:normAutofit/>
          </a:bodyPr>
          <a:lstStyle/>
          <a:p>
            <a:r>
              <a:rPr lang="en-US" sz="3200" dirty="0" smtClean="0">
                <a:latin typeface="Times New Roman" pitchFamily="18" charset="0"/>
                <a:cs typeface="Times New Roman" pitchFamily="18" charset="0"/>
              </a:rPr>
              <a:t>A, a debtor of B, executed a note in </a:t>
            </a:r>
            <a:r>
              <a:rPr lang="en-US" sz="3200" dirty="0" err="1" smtClean="0">
                <a:latin typeface="Times New Roman" pitchFamily="18" charset="0"/>
                <a:cs typeface="Times New Roman" pitchFamily="18" charset="0"/>
              </a:rPr>
              <a:t>favour</a:t>
            </a:r>
            <a:r>
              <a:rPr lang="en-US" sz="3200" dirty="0" smtClean="0">
                <a:latin typeface="Times New Roman" pitchFamily="18" charset="0"/>
                <a:cs typeface="Times New Roman" pitchFamily="18" charset="0"/>
              </a:rPr>
              <a:t> of C in discharge of B’s debt to C.</a:t>
            </a:r>
          </a:p>
          <a:p>
            <a:pPr>
              <a:buNone/>
            </a:pPr>
            <a:r>
              <a:rPr lang="en-US" sz="3200" dirty="0" smtClean="0">
                <a:latin typeface="Times New Roman" pitchFamily="18" charset="0"/>
                <a:cs typeface="Times New Roman" pitchFamily="18" charset="0"/>
              </a:rPr>
              <a:t>		it was held that C could sue A on the note &amp; A could not avoid liability by pleading that he had only executed the note on </a:t>
            </a:r>
            <a:r>
              <a:rPr lang="en-US" sz="3200" dirty="0" err="1" smtClean="0">
                <a:latin typeface="Times New Roman" pitchFamily="18" charset="0"/>
                <a:cs typeface="Times New Roman" pitchFamily="18" charset="0"/>
              </a:rPr>
              <a:t>behaf</a:t>
            </a:r>
            <a:r>
              <a:rPr lang="en-US" sz="3200" dirty="0" smtClean="0">
                <a:latin typeface="Times New Roman" pitchFamily="18" charset="0"/>
                <a:cs typeface="Times New Roman" pitchFamily="18" charset="0"/>
              </a:rPr>
              <a:t> of B &amp; </a:t>
            </a:r>
            <a:r>
              <a:rPr lang="en-US" sz="3200" smtClean="0">
                <a:latin typeface="Times New Roman" pitchFamily="18" charset="0"/>
                <a:cs typeface="Times New Roman" pitchFamily="18" charset="0"/>
              </a:rPr>
              <a:t>later repaid debt to B.</a:t>
            </a:r>
            <a:endParaRPr lang="en-US" sz="3200" dirty="0">
              <a:latin typeface="Times New Roman" pitchFamily="18" charset="0"/>
              <a:cs typeface="Times New Roman" pitchFamily="18" charset="0"/>
            </a:endParaRPr>
          </a:p>
        </p:txBody>
      </p:sp>
    </p:spTree>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153400" cy="6019800"/>
          </a:xfrm>
        </p:spPr>
        <p:txBody>
          <a:bodyPr>
            <a:normAutofit/>
          </a:bodyPr>
          <a:lstStyle/>
          <a:p>
            <a:r>
              <a:rPr lang="en-US" sz="2800" dirty="0" smtClean="0">
                <a:latin typeface="Times New Roman" pitchFamily="18" charset="0"/>
                <a:cs typeface="Times New Roman" pitchFamily="18" charset="0"/>
              </a:rPr>
              <a:t>  </a:t>
            </a:r>
            <a:r>
              <a:rPr lang="en-US" sz="2800" b="1" dirty="0" smtClean="0">
                <a:solidFill>
                  <a:srgbClr val="FF0000"/>
                </a:solidFill>
                <a:latin typeface="Times New Roman" pitchFamily="18" charset="0"/>
                <a:cs typeface="Times New Roman" pitchFamily="18" charset="0"/>
              </a:rPr>
              <a:t>Requisites of promissory note </a:t>
            </a:r>
          </a:p>
          <a:p>
            <a:r>
              <a:rPr lang="en-US" sz="2800" b="1" dirty="0" smtClean="0">
                <a:latin typeface="Times New Roman" pitchFamily="18" charset="0"/>
                <a:cs typeface="Times New Roman" pitchFamily="18" charset="0"/>
              </a:rPr>
              <a:t>1. Promissory Note must be in writing.</a:t>
            </a:r>
          </a:p>
          <a:p>
            <a:r>
              <a:rPr lang="en-US" sz="2800" dirty="0" smtClean="0">
                <a:latin typeface="Times New Roman" pitchFamily="18" charset="0"/>
                <a:cs typeface="Times New Roman" pitchFamily="18" charset="0"/>
              </a:rPr>
              <a:t>Exclude an oral engagement to pay form purview of the Act.</a:t>
            </a:r>
          </a:p>
          <a:p>
            <a:r>
              <a:rPr lang="en-US" sz="2800" dirty="0" smtClean="0">
                <a:latin typeface="Times New Roman" pitchFamily="18" charset="0"/>
                <a:cs typeface="Times New Roman" pitchFamily="18" charset="0"/>
              </a:rPr>
              <a:t>It may be handwritten or typed and may be in any language.</a:t>
            </a:r>
          </a:p>
          <a:p>
            <a:r>
              <a:rPr lang="en-US" sz="2800" dirty="0" smtClean="0">
                <a:latin typeface="Times New Roman" pitchFamily="18" charset="0"/>
                <a:cs typeface="Times New Roman" pitchFamily="18" charset="0"/>
              </a:rPr>
              <a:t>It may be written on a paper or cloth or any other material that can be used for such purposes.</a:t>
            </a:r>
          </a:p>
          <a:p>
            <a:r>
              <a:rPr lang="en-US" sz="2800" dirty="0" smtClean="0">
                <a:latin typeface="Times New Roman" pitchFamily="18" charset="0"/>
                <a:cs typeface="Times New Roman" pitchFamily="18" charset="0"/>
              </a:rPr>
              <a:t>It is not necessary to use the word promise.</a:t>
            </a:r>
          </a:p>
          <a:p>
            <a:r>
              <a:rPr lang="en-US" sz="2800" dirty="0" smtClean="0">
                <a:latin typeface="Times New Roman" pitchFamily="18" charset="0"/>
                <a:cs typeface="Times New Roman" pitchFamily="18" charset="0"/>
              </a:rPr>
              <a:t>No particular  form of writing is necessary for the validity of promissory note.</a:t>
            </a:r>
            <a:endParaRPr lang="en-US" sz="2800" dirty="0">
              <a:latin typeface="Times New Roman" pitchFamily="18" charset="0"/>
              <a:cs typeface="Times New Roman" pitchFamily="18" charset="0"/>
            </a:endParaRPr>
          </a:p>
        </p:txBody>
      </p:sp>
    </p:spTree>
  </p:cSld>
  <p:clrMapOvr>
    <a:masterClrMapping/>
  </p:clrMapOvr>
  <p:transition>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533400"/>
            <a:ext cx="8153400" cy="5486400"/>
          </a:xfrm>
        </p:spPr>
        <p:txBody>
          <a:bodyPr>
            <a:normAutofit lnSpcReduction="10000"/>
          </a:bodyPr>
          <a:lstStyle/>
          <a:p>
            <a:r>
              <a:rPr lang="en-US" sz="2800" dirty="0" smtClean="0">
                <a:latin typeface="Times New Roman" pitchFamily="18" charset="0"/>
                <a:cs typeface="Times New Roman" pitchFamily="18" charset="0"/>
              </a:rPr>
              <a:t>To find out whether a particular document is promissory note –</a:t>
            </a:r>
          </a:p>
          <a:p>
            <a:r>
              <a:rPr lang="en-US" sz="2800" dirty="0" smtClean="0">
                <a:latin typeface="Times New Roman" pitchFamily="18" charset="0"/>
                <a:cs typeface="Times New Roman" pitchFamily="18" charset="0"/>
              </a:rPr>
              <a:t>Surrounding Circumstance under which it came to be executed.</a:t>
            </a:r>
          </a:p>
          <a:p>
            <a:r>
              <a:rPr lang="en-US" sz="2800" dirty="0" smtClean="0">
                <a:latin typeface="Times New Roman" pitchFamily="18" charset="0"/>
                <a:cs typeface="Times New Roman" pitchFamily="18" charset="0"/>
              </a:rPr>
              <a:t>Intention of the parties manifest from language of  the instrument read  as a whole.</a:t>
            </a:r>
          </a:p>
          <a:p>
            <a:r>
              <a:rPr lang="en-US" sz="2800" dirty="0" smtClean="0">
                <a:latin typeface="Times New Roman" pitchFamily="18" charset="0"/>
                <a:cs typeface="Times New Roman" pitchFamily="18" charset="0"/>
              </a:rPr>
              <a:t>Where the document is in the form of an acknowledgement coupled with a promise to pay by a particular day, it is a promissory note though stated as </a:t>
            </a:r>
            <a:r>
              <a:rPr lang="en-US" sz="2800" i="1" dirty="0" err="1" smtClean="0">
                <a:latin typeface="Times New Roman" pitchFamily="18" charset="0"/>
                <a:cs typeface="Times New Roman" pitchFamily="18" charset="0"/>
              </a:rPr>
              <a:t>hundi</a:t>
            </a:r>
            <a:r>
              <a:rPr lang="en-US" sz="2800" i="1" dirty="0" smtClean="0">
                <a:latin typeface="Times New Roman" pitchFamily="18" charset="0"/>
                <a:cs typeface="Times New Roman" pitchFamily="18" charset="0"/>
              </a:rPr>
              <a:t>. </a:t>
            </a:r>
          </a:p>
          <a:p>
            <a:pPr>
              <a:buNone/>
            </a:pPr>
            <a:r>
              <a:rPr lang="en-US" sz="2800" dirty="0" smtClean="0">
                <a:latin typeface="Times New Roman" pitchFamily="18" charset="0"/>
                <a:cs typeface="Times New Roman" pitchFamily="18" charset="0"/>
              </a:rPr>
              <a:t>		Thus mere nomenclature given to instrument does not determine the nature of instrument.</a:t>
            </a:r>
          </a:p>
          <a:p>
            <a:endParaRPr lang="en-US" sz="2800" dirty="0" smtClean="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Tree>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685800"/>
            <a:ext cx="8153400" cy="5562600"/>
          </a:xfrm>
        </p:spPr>
        <p:txBody>
          <a:bodyPr>
            <a:normAutofit lnSpcReduction="10000"/>
          </a:bodyPr>
          <a:lstStyle/>
          <a:p>
            <a:r>
              <a:rPr lang="en-US" dirty="0" smtClean="0">
                <a:latin typeface="Times New Roman" pitchFamily="18" charset="0"/>
                <a:cs typeface="Times New Roman" pitchFamily="18" charset="0"/>
              </a:rPr>
              <a:t>Negotiable instruments include promissory notes: but an instrument to be known as promissory note need not be negotiable instruments.</a:t>
            </a:r>
          </a:p>
          <a:p>
            <a:r>
              <a:rPr lang="en-US" dirty="0" smtClean="0">
                <a:latin typeface="Times New Roman" pitchFamily="18" charset="0"/>
                <a:cs typeface="Times New Roman" pitchFamily="18" charset="0"/>
              </a:rPr>
              <a:t>Sec. 4 did not lay down any rule that an instrument in order to be promissory note must be negotiable.</a:t>
            </a:r>
          </a:p>
          <a:p>
            <a:r>
              <a:rPr lang="en-US" b="1" dirty="0" smtClean="0">
                <a:latin typeface="Times New Roman" pitchFamily="18" charset="0"/>
                <a:cs typeface="Times New Roman" pitchFamily="18" charset="0"/>
              </a:rPr>
              <a:t>2. A promissory note must contain an undertaking to pay.</a:t>
            </a:r>
          </a:p>
          <a:p>
            <a:r>
              <a:rPr lang="en-US" dirty="0" smtClean="0">
                <a:latin typeface="Times New Roman" pitchFamily="18" charset="0"/>
                <a:cs typeface="Times New Roman" pitchFamily="18" charset="0"/>
              </a:rPr>
              <a:t>A mere acknowledgement of indebtedness without an express promise to pay the debt is not a promissory note.</a:t>
            </a:r>
          </a:p>
          <a:p>
            <a:r>
              <a:rPr lang="en-US" dirty="0" smtClean="0">
                <a:latin typeface="Times New Roman" pitchFamily="18" charset="0"/>
                <a:cs typeface="Times New Roman" pitchFamily="18" charset="0"/>
              </a:rPr>
              <a:t>Examples:</a:t>
            </a:r>
          </a:p>
          <a:p>
            <a:r>
              <a:rPr lang="en-US" dirty="0" smtClean="0">
                <a:latin typeface="Times New Roman" pitchFamily="18" charset="0"/>
                <a:cs typeface="Times New Roman" pitchFamily="18" charset="0"/>
              </a:rPr>
              <a:t>I have received Rs. 1000/ which I have borrowed from you, and I have to be accountable to you for the same with interest.</a:t>
            </a: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229600" cy="5943600"/>
          </a:xfrm>
        </p:spPr>
        <p:txBody>
          <a:bodyPr>
            <a:normAutofit/>
          </a:bodyPr>
          <a:lstStyle/>
          <a:p>
            <a:r>
              <a:rPr lang="en-US" sz="2800" dirty="0" smtClean="0">
                <a:latin typeface="Times New Roman" pitchFamily="18" charset="0"/>
                <a:cs typeface="Times New Roman" pitchFamily="18" charset="0"/>
              </a:rPr>
              <a:t>Deposited with  me Rs. 2000/ to be returned on demand.</a:t>
            </a:r>
          </a:p>
          <a:p>
            <a:r>
              <a:rPr lang="en-US" sz="2800" dirty="0" smtClean="0">
                <a:latin typeface="Times New Roman" pitchFamily="18" charset="0"/>
                <a:cs typeface="Times New Roman" pitchFamily="18" charset="0"/>
              </a:rPr>
              <a:t>A holder, who sues on demand instrument without having first demanded payment thereon, may have to bear cost of the action, if debtor shows that he is ready and willing to pay.</a:t>
            </a:r>
          </a:p>
          <a:p>
            <a:r>
              <a:rPr lang="en-US" sz="2800" dirty="0" smtClean="0">
                <a:latin typeface="Times New Roman" pitchFamily="18" charset="0"/>
                <a:cs typeface="Times New Roman" pitchFamily="18" charset="0"/>
              </a:rPr>
              <a:t> A promise to pay on demand necessarily implies a promise to pay.</a:t>
            </a:r>
          </a:p>
          <a:p>
            <a:r>
              <a:rPr lang="en-US" sz="2800" dirty="0" smtClean="0">
                <a:latin typeface="Times New Roman" pitchFamily="18" charset="0"/>
                <a:cs typeface="Times New Roman" pitchFamily="18" charset="0"/>
              </a:rPr>
              <a:t>A promissory note need not be payable on demand. It may be made payable on a fixed future date or on expiry of a specified date.</a:t>
            </a:r>
          </a:p>
          <a:p>
            <a:r>
              <a:rPr lang="en-US" sz="2800" dirty="0" smtClean="0">
                <a:latin typeface="Times New Roman" pitchFamily="18" charset="0"/>
                <a:cs typeface="Times New Roman" pitchFamily="18" charset="0"/>
              </a:rPr>
              <a:t>Promise to pay at certain place…</a:t>
            </a:r>
          </a:p>
          <a:p>
            <a:endParaRPr lang="en-US" sz="2800" dirty="0" smtClean="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Tree>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5791200"/>
          </a:xfrm>
        </p:spPr>
        <p:txBody>
          <a:bodyPr>
            <a:normAutofit/>
          </a:bodyPr>
          <a:lstStyle/>
          <a:p>
            <a:r>
              <a:rPr lang="en-US" sz="2800" b="1" dirty="0" smtClean="0">
                <a:latin typeface="Times New Roman" pitchFamily="18" charset="0"/>
                <a:cs typeface="Times New Roman" pitchFamily="18" charset="0"/>
              </a:rPr>
              <a:t>3. the promise to pay should be unconditional</a:t>
            </a:r>
          </a:p>
          <a:p>
            <a:r>
              <a:rPr lang="en-US" sz="2800" dirty="0" smtClean="0">
                <a:latin typeface="Times New Roman" pitchFamily="18" charset="0"/>
                <a:cs typeface="Times New Roman" pitchFamily="18" charset="0"/>
              </a:rPr>
              <a:t>If a payment is contingent upon the happening of an  uncertain event, it  would be invalid even if the event occurs before the expiry of period fixed for the performance of the obligation.</a:t>
            </a:r>
          </a:p>
          <a:p>
            <a:r>
              <a:rPr lang="en-US" sz="2800" dirty="0" smtClean="0">
                <a:latin typeface="Times New Roman" pitchFamily="18" charset="0"/>
                <a:cs typeface="Times New Roman" pitchFamily="18" charset="0"/>
              </a:rPr>
              <a:t>A letter requesting a loan stating that the amount lent would be repaid is not promissory note.</a:t>
            </a:r>
          </a:p>
          <a:p>
            <a:r>
              <a:rPr lang="en-US" sz="2800" b="1" dirty="0" smtClean="0">
                <a:latin typeface="Times New Roman" pitchFamily="18" charset="0"/>
                <a:cs typeface="Times New Roman" pitchFamily="18" charset="0"/>
              </a:rPr>
              <a:t>Examples </a:t>
            </a:r>
            <a:r>
              <a:rPr lang="en-US" sz="2800" dirty="0" smtClean="0">
                <a:latin typeface="Times New Roman" pitchFamily="18" charset="0"/>
                <a:cs typeface="Times New Roman" pitchFamily="18" charset="0"/>
              </a:rPr>
              <a:t>of instruments not held as promissory instruments:</a:t>
            </a:r>
          </a:p>
          <a:p>
            <a:r>
              <a:rPr lang="en-US" sz="2800" dirty="0" smtClean="0">
                <a:latin typeface="Times New Roman" pitchFamily="18" charset="0"/>
                <a:cs typeface="Times New Roman" pitchFamily="18" charset="0"/>
              </a:rPr>
              <a:t>An instrument containing a promise to pay an settlement of account when litigation comes to an end.</a:t>
            </a:r>
          </a:p>
          <a:p>
            <a:r>
              <a:rPr lang="en-US" sz="2800" dirty="0" smtClean="0">
                <a:latin typeface="Times New Roman" pitchFamily="18" charset="0"/>
                <a:cs typeface="Times New Roman" pitchFamily="18" charset="0"/>
              </a:rPr>
              <a:t>I promise to pay on demand at my convenience.</a:t>
            </a:r>
            <a:endParaRPr lang="en-US" sz="2800" dirty="0">
              <a:latin typeface="Times New Roman" pitchFamily="18" charset="0"/>
              <a:cs typeface="Times New Roman" pitchFamily="18" charset="0"/>
            </a:endParaRPr>
          </a:p>
        </p:txBody>
      </p:sp>
    </p:spTree>
  </p:cSld>
  <p:clrMapOvr>
    <a:masterClrMapping/>
  </p:clrMapOvr>
  <p:transition>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229600" cy="5867400"/>
          </a:xfrm>
        </p:spPr>
        <p:txBody>
          <a:bodyPr>
            <a:normAutofit/>
          </a:bodyPr>
          <a:lstStyle/>
          <a:p>
            <a:r>
              <a:rPr lang="en-US" sz="2800" dirty="0" smtClean="0">
                <a:latin typeface="Times New Roman" pitchFamily="18" charset="0"/>
                <a:cs typeface="Times New Roman" pitchFamily="18" charset="0"/>
              </a:rPr>
              <a:t>I promise to </a:t>
            </a:r>
            <a:r>
              <a:rPr lang="en-US" sz="2800" dirty="0" err="1" smtClean="0">
                <a:latin typeface="Times New Roman" pitchFamily="18" charset="0"/>
                <a:cs typeface="Times New Roman" pitchFamily="18" charset="0"/>
              </a:rPr>
              <a:t>Ramesh</a:t>
            </a:r>
            <a:r>
              <a:rPr lang="en-US" sz="2800" dirty="0" smtClean="0">
                <a:latin typeface="Times New Roman" pitchFamily="18" charset="0"/>
                <a:cs typeface="Times New Roman" pitchFamily="18" charset="0"/>
              </a:rPr>
              <a:t> of Rs. 500 out of money due to me from Suresh as soon as Suresh pays.</a:t>
            </a:r>
          </a:p>
          <a:p>
            <a:r>
              <a:rPr lang="en-US" sz="2800" dirty="0" smtClean="0">
                <a:latin typeface="Times New Roman" pitchFamily="18" charset="0"/>
                <a:cs typeface="Times New Roman" pitchFamily="18" charset="0"/>
              </a:rPr>
              <a:t>A note contained an undertaking to pay on or before specified date and the actions on the note is subject to jurisdiction of  India and Singapore, is an unconditional undertaking.</a:t>
            </a:r>
          </a:p>
          <a:p>
            <a:r>
              <a:rPr lang="en-US" sz="2800" dirty="0" smtClean="0">
                <a:latin typeface="Times New Roman" pitchFamily="18" charset="0"/>
                <a:cs typeface="Times New Roman" pitchFamily="18" charset="0"/>
              </a:rPr>
              <a:t>A promise to pay the amount after receiving a months notice held to be an unconditional promise.</a:t>
            </a:r>
          </a:p>
          <a:p>
            <a:r>
              <a:rPr lang="en-US" sz="2800" dirty="0" smtClean="0">
                <a:latin typeface="Times New Roman" pitchFamily="18" charset="0"/>
                <a:cs typeface="Times New Roman" pitchFamily="18" charset="0"/>
              </a:rPr>
              <a:t>A note is not invalidated by a default clause that allows the </a:t>
            </a:r>
            <a:r>
              <a:rPr lang="en-US" sz="2800" dirty="0" err="1" smtClean="0">
                <a:latin typeface="Times New Roman" pitchFamily="18" charset="0"/>
                <a:cs typeface="Times New Roman" pitchFamily="18" charset="0"/>
              </a:rPr>
              <a:t>promisee</a:t>
            </a:r>
            <a:r>
              <a:rPr lang="en-US" sz="2800" dirty="0" smtClean="0">
                <a:latin typeface="Times New Roman" pitchFamily="18" charset="0"/>
                <a:cs typeface="Times New Roman" pitchFamily="18" charset="0"/>
              </a:rPr>
              <a:t> to realize the amount from certain properties of </a:t>
            </a:r>
            <a:r>
              <a:rPr lang="en-US" sz="2800" dirty="0" err="1" smtClean="0">
                <a:latin typeface="Times New Roman" pitchFamily="18" charset="0"/>
                <a:cs typeface="Times New Roman" pitchFamily="18" charset="0"/>
              </a:rPr>
              <a:t>promissor</a:t>
            </a:r>
            <a:r>
              <a:rPr lang="en-US" sz="2800" dirty="0" smtClean="0">
                <a:latin typeface="Times New Roman" pitchFamily="18" charset="0"/>
                <a:cs typeface="Times New Roman" pitchFamily="18" charset="0"/>
              </a:rPr>
              <a:t>, in the event of default to pay.   </a:t>
            </a:r>
            <a:endParaRPr lang="en-US" sz="2800" dirty="0">
              <a:latin typeface="Times New Roman" pitchFamily="18" charset="0"/>
              <a:cs typeface="Times New Roman" pitchFamily="18" charset="0"/>
            </a:endParaRPr>
          </a:p>
        </p:txBody>
      </p:sp>
    </p:spTree>
  </p:cSld>
  <p:clrMapOvr>
    <a:masterClrMapping/>
  </p:clrMapOvr>
  <p:transition>
    <p:wipe dir="d"/>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6490</TotalTime>
  <Words>2123</Words>
  <Application>Microsoft Office PowerPoint</Application>
  <PresentationFormat>On-screen Show (4:3)</PresentationFormat>
  <Paragraphs>126</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Equity</vt:lpstr>
      <vt:lpstr>Slide 1</vt:lpstr>
      <vt:lpstr>Promissory Note</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 Holder </vt:lpstr>
      <vt:lpstr>Slide 25</vt:lpstr>
      <vt:lpstr>Slide 26</vt:lpstr>
      <vt:lpstr>Slide 27</vt:lpstr>
      <vt:lpstr>Slide 28</vt:lpstr>
      <vt:lpstr>Slide 29</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Meera</dc:creator>
  <cp:lastModifiedBy>Windows User</cp:lastModifiedBy>
  <cp:revision>93</cp:revision>
  <dcterms:created xsi:type="dcterms:W3CDTF">2018-04-16T16:02:29Z</dcterms:created>
  <dcterms:modified xsi:type="dcterms:W3CDTF">2019-05-11T09:55:32Z</dcterms:modified>
</cp:coreProperties>
</file>