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7" r:id="rId23"/>
    <p:sldId id="278" r:id="rId24"/>
    <p:sldId id="279" r:id="rId25"/>
    <p:sldId id="280" r:id="rId26"/>
    <p:sldId id="282" r:id="rId27"/>
    <p:sldId id="283" r:id="rId28"/>
    <p:sldId id="284" r:id="rId29"/>
    <p:sldId id="285" r:id="rId30"/>
    <p:sldId id="287" r:id="rId31"/>
    <p:sldId id="289" r:id="rId32"/>
    <p:sldId id="286" r:id="rId33"/>
    <p:sldId id="288" r:id="rId34"/>
    <p:sldId id="290" r:id="rId35"/>
    <p:sldId id="291" r:id="rId36"/>
    <p:sldId id="292" r:id="rId37"/>
    <p:sldId id="293" r:id="rId38"/>
    <p:sldId id="294" r:id="rId39"/>
    <p:sldId id="295" r:id="rId40"/>
    <p:sldId id="296" r:id="rId41"/>
    <p:sldId id="297" r:id="rId42"/>
    <p:sldId id="300" r:id="rId43"/>
    <p:sldId id="298" r:id="rId44"/>
    <p:sldId id="299" r:id="rId45"/>
    <p:sldId id="301" r:id="rId46"/>
    <p:sldId id="302" r:id="rId47"/>
    <p:sldId id="303" r:id="rId48"/>
    <p:sldId id="304"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698" autoAdjust="0"/>
  </p:normalViewPr>
  <p:slideViewPr>
    <p:cSldViewPr>
      <p:cViewPr varScale="1">
        <p:scale>
          <a:sx n="61" d="100"/>
          <a:sy n="61" d="100"/>
        </p:scale>
        <p:origin x="-154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291FE8-B7B7-44C1-9310-1517E851D935}" type="datetimeFigureOut">
              <a:rPr lang="en-US" smtClean="0"/>
              <a:pPr/>
              <a:t>5/17/2019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69DE3A-93C1-4039-82F8-1415BDCE87A4}" type="slidenum">
              <a:rPr lang="en-US" smtClean="0"/>
              <a:pPr/>
              <a:t>‹#›</a:t>
            </a:fld>
            <a:endParaRPr lang="en-US" dirty="0"/>
          </a:p>
        </p:txBody>
      </p:sp>
    </p:spTree>
    <p:extLst>
      <p:ext uri="{BB962C8B-B14F-4D97-AF65-F5344CB8AC3E}">
        <p14:creationId xmlns:p14="http://schemas.microsoft.com/office/powerpoint/2010/main" xmlns="" val="946101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0" dirty="0" smtClean="0"/>
              <a:t>Lets eat grandma</a:t>
            </a:r>
          </a:p>
          <a:p>
            <a:r>
              <a:rPr lang="en-US" sz="8000" dirty="0" smtClean="0"/>
              <a:t>Lets</a:t>
            </a:r>
            <a:r>
              <a:rPr lang="en-US" sz="8000" baseline="0" dirty="0" smtClean="0"/>
              <a:t> eat, grandma</a:t>
            </a:r>
            <a:endParaRPr lang="en-US" sz="8000" dirty="0"/>
          </a:p>
        </p:txBody>
      </p:sp>
      <p:sp>
        <p:nvSpPr>
          <p:cNvPr id="4" name="Slide Number Placeholder 3"/>
          <p:cNvSpPr>
            <a:spLocks noGrp="1"/>
          </p:cNvSpPr>
          <p:nvPr>
            <p:ph type="sldNum" sz="quarter" idx="10"/>
          </p:nvPr>
        </p:nvSpPr>
        <p:spPr/>
        <p:txBody>
          <a:bodyPr/>
          <a:lstStyle/>
          <a:p>
            <a:fld id="{0269DE3A-93C1-4039-82F8-1415BDCE87A4}" type="slidenum">
              <a:rPr lang="en-US" smtClean="0"/>
              <a:pPr/>
              <a:t>20</a:t>
            </a:fld>
            <a:endParaRPr lang="en-US"/>
          </a:p>
        </p:txBody>
      </p:sp>
    </p:spTree>
    <p:extLst>
      <p:ext uri="{BB962C8B-B14F-4D97-AF65-F5344CB8AC3E}">
        <p14:creationId xmlns:p14="http://schemas.microsoft.com/office/powerpoint/2010/main" xmlns="" val="2953253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69DE3A-93C1-4039-82F8-1415BDCE87A4}" type="slidenum">
              <a:rPr lang="en-US" smtClean="0"/>
              <a:pPr/>
              <a:t>33</a:t>
            </a:fld>
            <a:endParaRPr lang="en-US"/>
          </a:p>
        </p:txBody>
      </p:sp>
    </p:spTree>
    <p:extLst>
      <p:ext uri="{BB962C8B-B14F-4D97-AF65-F5344CB8AC3E}">
        <p14:creationId xmlns:p14="http://schemas.microsoft.com/office/powerpoint/2010/main" xmlns="" val="2231770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Kedarnath</a:t>
            </a:r>
            <a:r>
              <a:rPr lang="en-US" baseline="0" dirty="0" smtClean="0"/>
              <a:t> Jute Manufacturing Company v CTO (1966), Madras and Southern </a:t>
            </a:r>
            <a:r>
              <a:rPr lang="en-US" baseline="0" dirty="0" err="1" smtClean="0"/>
              <a:t>Maharatta</a:t>
            </a:r>
            <a:r>
              <a:rPr lang="en-US" baseline="0" dirty="0" smtClean="0"/>
              <a:t> Rly co. v Bezwada Municipality(1944), Local Govt. Board v South Stoneham Union (1909), CIT Mysore, and </a:t>
            </a:r>
            <a:r>
              <a:rPr lang="en-US" baseline="0" dirty="0" err="1" smtClean="0"/>
              <a:t>ors</a:t>
            </a:r>
            <a:r>
              <a:rPr lang="en-US" baseline="0" dirty="0" smtClean="0"/>
              <a:t> v Indo Mercantile Bank (1959), West Derby Union v. Metropolitan Life Assurance co.</a:t>
            </a:r>
            <a:endParaRPr lang="en-US" dirty="0"/>
          </a:p>
        </p:txBody>
      </p:sp>
      <p:sp>
        <p:nvSpPr>
          <p:cNvPr id="4" name="Slide Number Placeholder 3"/>
          <p:cNvSpPr>
            <a:spLocks noGrp="1"/>
          </p:cNvSpPr>
          <p:nvPr>
            <p:ph type="sldNum" sz="quarter" idx="10"/>
          </p:nvPr>
        </p:nvSpPr>
        <p:spPr/>
        <p:txBody>
          <a:bodyPr/>
          <a:lstStyle/>
          <a:p>
            <a:fld id="{0269DE3A-93C1-4039-82F8-1415BDCE87A4}" type="slidenum">
              <a:rPr lang="en-US" smtClean="0"/>
              <a:pPr/>
              <a:t>40</a:t>
            </a:fld>
            <a:endParaRPr lang="en-US" dirty="0"/>
          </a:p>
        </p:txBody>
      </p:sp>
    </p:spTree>
    <p:extLst>
      <p:ext uri="{BB962C8B-B14F-4D97-AF65-F5344CB8AC3E}">
        <p14:creationId xmlns:p14="http://schemas.microsoft.com/office/powerpoint/2010/main" xmlns="" val="2575248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7000"/>
            <a:ext cx="7772400" cy="1470025"/>
          </a:xfrm>
        </p:spPr>
        <p:txBody>
          <a:bodyPr>
            <a:normAutofit/>
          </a:bodyPr>
          <a:lstStyle/>
          <a:p>
            <a:r>
              <a:rPr lang="en-US" sz="5400" dirty="0" smtClean="0">
                <a:solidFill>
                  <a:schemeClr val="accent6">
                    <a:lumMod val="75000"/>
                  </a:schemeClr>
                </a:solidFill>
              </a:rPr>
              <a:t>Aids to Interpretation</a:t>
            </a:r>
            <a:endParaRPr lang="en-US" sz="5400" dirty="0">
              <a:solidFill>
                <a:schemeClr val="accent6">
                  <a:lumMod val="75000"/>
                </a:schemeClr>
              </a:solidFill>
            </a:endParaRPr>
          </a:p>
        </p:txBody>
      </p:sp>
      <p:sp>
        <p:nvSpPr>
          <p:cNvPr id="4" name="Subtitle 3"/>
          <p:cNvSpPr>
            <a:spLocks noGrp="1"/>
          </p:cNvSpPr>
          <p:nvPr>
            <p:ph type="subTitle" idx="1"/>
          </p:nvPr>
        </p:nvSpPr>
        <p:spPr/>
        <p:txBody>
          <a:bodyPr/>
          <a:lstStyle/>
          <a:p>
            <a:r>
              <a:rPr lang="en-US" dirty="0" smtClean="0">
                <a:solidFill>
                  <a:schemeClr val="tx1"/>
                </a:solidFill>
              </a:rPr>
              <a:t>Dr. J.M. </a:t>
            </a:r>
            <a:r>
              <a:rPr lang="en-US" dirty="0" err="1" smtClean="0">
                <a:solidFill>
                  <a:schemeClr val="tx1"/>
                </a:solidFill>
              </a:rPr>
              <a:t>Mallikarjuanaiah</a:t>
            </a:r>
            <a:endParaRPr lang="en-US" dirty="0">
              <a:solidFill>
                <a:schemeClr val="tx1"/>
              </a:solidFill>
            </a:endParaRPr>
          </a:p>
        </p:txBody>
      </p:sp>
    </p:spTree>
    <p:extLst>
      <p:ext uri="{BB962C8B-B14F-4D97-AF65-F5344CB8AC3E}">
        <p14:creationId xmlns:p14="http://schemas.microsoft.com/office/powerpoint/2010/main" xmlns="" val="21024504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smtClean="0">
                <a:latin typeface="Times New Roman" pitchFamily="18" charset="0"/>
                <a:cs typeface="Times New Roman" pitchFamily="18" charset="0"/>
              </a:rPr>
              <a:t>Held-</a:t>
            </a: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express provision of an enactment, if it is clear and unambiguous, cannot be curtailed or extended with the aid of the preamble to the Act. It is only when the object or meaning of the enactment is not clear that recourse can be had to the preamble to explain it. In this case, the language of Sec. 5(1) is perfectly clear and free from any ambiguity. It vests an unrestricted discretion in the state Government to direct any cases to be tried by the special court</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a:p>
            <a:pPr marL="0" indent="0">
              <a:buNone/>
            </a:pP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615002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900" u="sng" dirty="0" smtClean="0">
                <a:latin typeface="Times New Roman" pitchFamily="18" charset="0"/>
                <a:cs typeface="Times New Roman" pitchFamily="18" charset="0"/>
              </a:rPr>
              <a:t>Preamble cannot limit the operation of </a:t>
            </a:r>
            <a:r>
              <a:rPr lang="en-US" sz="3900" u="sng" smtClean="0">
                <a:latin typeface="Times New Roman" pitchFamily="18" charset="0"/>
                <a:cs typeface="Times New Roman" pitchFamily="18" charset="0"/>
              </a:rPr>
              <a:t>a provision</a:t>
            </a:r>
            <a:r>
              <a:rPr lang="en-US" sz="3600" smtClean="0">
                <a:latin typeface="Times New Roman" pitchFamily="18" charset="0"/>
                <a:cs typeface="Times New Roman" pitchFamily="18" charset="0"/>
              </a:rPr>
              <a:t>.</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In </a:t>
            </a:r>
            <a:r>
              <a:rPr lang="en-US" sz="3600" i="1" dirty="0" err="1">
                <a:latin typeface="Times New Roman" pitchFamily="18" charset="0"/>
                <a:cs typeface="Times New Roman" pitchFamily="18" charset="0"/>
              </a:rPr>
              <a:t>Motipur</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Zamindari</a:t>
            </a:r>
            <a:r>
              <a:rPr lang="en-US" sz="3600" i="1"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Co. </a:t>
            </a:r>
            <a:r>
              <a:rPr lang="en-US" sz="3600" i="1" dirty="0">
                <a:latin typeface="Times New Roman" pitchFamily="18" charset="0"/>
                <a:cs typeface="Times New Roman" pitchFamily="18" charset="0"/>
              </a:rPr>
              <a:t>v. St. of </a:t>
            </a:r>
            <a:r>
              <a:rPr lang="en-US" sz="3600" i="1" dirty="0" smtClean="0">
                <a:latin typeface="Times New Roman" pitchFamily="18" charset="0"/>
                <a:cs typeface="Times New Roman" pitchFamily="18" charset="0"/>
              </a:rPr>
              <a:t>Bihar </a:t>
            </a:r>
            <a:r>
              <a:rPr lang="en-US" sz="3600" dirty="0" smtClean="0">
                <a:latin typeface="Times New Roman" pitchFamily="18" charset="0"/>
                <a:cs typeface="Times New Roman" pitchFamily="18" charset="0"/>
              </a:rPr>
              <a:t>(1962) the </a:t>
            </a:r>
            <a:r>
              <a:rPr lang="en-US" sz="3600" dirty="0" err="1" smtClean="0">
                <a:latin typeface="Times New Roman" pitchFamily="18" charset="0"/>
                <a:cs typeface="Times New Roman" pitchFamily="18" charset="0"/>
              </a:rPr>
              <a:t>assessee</a:t>
            </a:r>
            <a:r>
              <a:rPr lang="en-US" sz="3600" dirty="0" smtClean="0">
                <a:latin typeface="Times New Roman" pitchFamily="18" charset="0"/>
                <a:cs typeface="Times New Roman" pitchFamily="18" charset="0"/>
              </a:rPr>
              <a:t> was asked to pay taxes for 1951-52 and 1952-53 under Bihar Sales Tax as it fell under category of dealer under section 2 of the Act.</a:t>
            </a:r>
          </a:p>
          <a:p>
            <a:r>
              <a:rPr lang="en-US" sz="3600" dirty="0" smtClean="0">
                <a:latin typeface="Times New Roman" pitchFamily="18" charset="0"/>
                <a:cs typeface="Times New Roman" pitchFamily="18" charset="0"/>
              </a:rPr>
              <a:t>The Act was amended in 1950 and the Preamble to amending Act stated it amends the existing act and lays down rules of sales tax under the Act </a:t>
            </a:r>
            <a:r>
              <a:rPr lang="en-US" sz="3600" i="1" dirty="0" smtClean="0">
                <a:latin typeface="Times New Roman" pitchFamily="18" charset="0"/>
                <a:cs typeface="Times New Roman" pitchFamily="18" charset="0"/>
              </a:rPr>
              <a:t>for the financial year beginning on April 1</a:t>
            </a:r>
            <a:r>
              <a:rPr lang="en-US" sz="3600" i="1" baseline="30000" dirty="0" smtClean="0">
                <a:latin typeface="Times New Roman" pitchFamily="18" charset="0"/>
                <a:cs typeface="Times New Roman" pitchFamily="18" charset="0"/>
              </a:rPr>
              <a:t>st</a:t>
            </a:r>
            <a:r>
              <a:rPr lang="en-US" sz="3600" i="1" dirty="0" smtClean="0">
                <a:latin typeface="Times New Roman" pitchFamily="18" charset="0"/>
                <a:cs typeface="Times New Roman" pitchFamily="18" charset="0"/>
              </a:rPr>
              <a:t> 1950.</a:t>
            </a:r>
          </a:p>
          <a:p>
            <a:r>
              <a:rPr lang="en-US" sz="3600" dirty="0" err="1" smtClean="0">
                <a:latin typeface="Times New Roman" pitchFamily="18" charset="0"/>
                <a:cs typeface="Times New Roman" pitchFamily="18" charset="0"/>
              </a:rPr>
              <a:t>Assessee</a:t>
            </a:r>
            <a:r>
              <a:rPr lang="en-US" sz="3600" dirty="0" smtClean="0">
                <a:latin typeface="Times New Roman" pitchFamily="18" charset="0"/>
                <a:cs typeface="Times New Roman" pitchFamily="18" charset="0"/>
              </a:rPr>
              <a:t> relied on the preamble to not pay taxes among other things.</a:t>
            </a:r>
          </a:p>
          <a:p>
            <a:r>
              <a:rPr lang="en-US" sz="3600" dirty="0" smtClean="0">
                <a:latin typeface="Times New Roman" pitchFamily="18" charset="0"/>
                <a:cs typeface="Times New Roman" pitchFamily="18" charset="0"/>
              </a:rPr>
              <a:t>Court rejected the appeal.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615002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600" b="1" dirty="0">
                <a:latin typeface="Times New Roman" pitchFamily="18" charset="0"/>
                <a:cs typeface="Times New Roman" pitchFamily="18" charset="0"/>
              </a:rPr>
              <a:t>Preamble of the </a:t>
            </a:r>
            <a:r>
              <a:rPr lang="en-US" sz="3600" b="1" dirty="0" smtClean="0">
                <a:latin typeface="Times New Roman" pitchFamily="18" charset="0"/>
                <a:cs typeface="Times New Roman" pitchFamily="18" charset="0"/>
              </a:rPr>
              <a:t>Constitution</a:t>
            </a:r>
          </a:p>
          <a:p>
            <a:r>
              <a:rPr lang="en-US" sz="3600" dirty="0">
                <a:latin typeface="Times New Roman" pitchFamily="18" charset="0"/>
                <a:cs typeface="Times New Roman" pitchFamily="18" charset="0"/>
              </a:rPr>
              <a:t>In re </a:t>
            </a:r>
            <a:r>
              <a:rPr lang="en-US" sz="3600" dirty="0" err="1" smtClean="0">
                <a:latin typeface="Times New Roman" pitchFamily="18" charset="0"/>
                <a:cs typeface="Times New Roman" pitchFamily="18" charset="0"/>
              </a:rPr>
              <a:t>Berubari</a:t>
            </a:r>
            <a:r>
              <a:rPr lang="en-US" sz="3600" dirty="0" smtClean="0">
                <a:latin typeface="Times New Roman" pitchFamily="18" charset="0"/>
                <a:cs typeface="Times New Roman" pitchFamily="18" charset="0"/>
              </a:rPr>
              <a:t>  (1960) </a:t>
            </a:r>
            <a:r>
              <a:rPr lang="en-US" sz="3600" dirty="0">
                <a:latin typeface="Times New Roman" pitchFamily="18" charset="0"/>
                <a:cs typeface="Times New Roman" pitchFamily="18" charset="0"/>
              </a:rPr>
              <a:t>the Apex Court held that preamble is not part of constitution and according to it, it is not a source of substantive power.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But </a:t>
            </a:r>
            <a:r>
              <a:rPr lang="en-US" sz="3600" dirty="0">
                <a:latin typeface="Times New Roman" pitchFamily="18" charset="0"/>
                <a:cs typeface="Times New Roman" pitchFamily="18" charset="0"/>
              </a:rPr>
              <a:t>this view was rejected in </a:t>
            </a:r>
            <a:r>
              <a:rPr lang="en-US" sz="3600" dirty="0" err="1" smtClean="0">
                <a:latin typeface="Times New Roman" pitchFamily="18" charset="0"/>
                <a:cs typeface="Times New Roman" pitchFamily="18" charset="0"/>
              </a:rPr>
              <a:t>Kesvananda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Bharti</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v. St. of </a:t>
            </a:r>
            <a:r>
              <a:rPr lang="en-US" sz="3600" dirty="0" smtClean="0">
                <a:latin typeface="Times New Roman" pitchFamily="18" charset="0"/>
                <a:cs typeface="Times New Roman" pitchFamily="18" charset="0"/>
              </a:rPr>
              <a:t>Kerala1973 C</a:t>
            </a:r>
            <a:r>
              <a:rPr lang="en-US" sz="3600" dirty="0">
                <a:latin typeface="Times New Roman" pitchFamily="18" charset="0"/>
                <a:cs typeface="Times New Roman" pitchFamily="18" charset="0"/>
              </a:rPr>
              <a:t>. J. </a:t>
            </a:r>
            <a:r>
              <a:rPr lang="en-US" sz="3600" dirty="0" err="1">
                <a:latin typeface="Times New Roman" pitchFamily="18" charset="0"/>
                <a:cs typeface="Times New Roman" pitchFamily="18" charset="0"/>
              </a:rPr>
              <a:t>Sikri</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observed</a:t>
            </a:r>
          </a:p>
          <a:p>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seems to me that the preamble of our constitution is of extreme importance and the constitution should be read and interpreted in the light of the grand and noble vision expressed in the constitution</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a:p>
            <a:r>
              <a:rPr lang="en-US" sz="3600" dirty="0">
                <a:latin typeface="Times New Roman" pitchFamily="18" charset="0"/>
                <a:cs typeface="Times New Roman" pitchFamily="18" charset="0"/>
              </a:rPr>
              <a:t>The majority judgment </a:t>
            </a:r>
            <a:r>
              <a:rPr lang="en-US" sz="3600" dirty="0" smtClean="0">
                <a:latin typeface="Times New Roman" pitchFamily="18" charset="0"/>
                <a:cs typeface="Times New Roman" pitchFamily="18" charset="0"/>
              </a:rPr>
              <a:t>strongly </a:t>
            </a:r>
            <a:r>
              <a:rPr lang="en-US" sz="3600" dirty="0">
                <a:latin typeface="Times New Roman" pitchFamily="18" charset="0"/>
                <a:cs typeface="Times New Roman" pitchFamily="18" charset="0"/>
              </a:rPr>
              <a:t>relied upon the preamble in </a:t>
            </a:r>
            <a:r>
              <a:rPr lang="en-US" sz="3600" dirty="0" smtClean="0">
                <a:latin typeface="Times New Roman" pitchFamily="18" charset="0"/>
                <a:cs typeface="Times New Roman" pitchFamily="18" charset="0"/>
              </a:rPr>
              <a:t>concluding the basic </a:t>
            </a:r>
            <a:r>
              <a:rPr lang="en-US" sz="3600" dirty="0">
                <a:latin typeface="Times New Roman" pitchFamily="18" charset="0"/>
                <a:cs typeface="Times New Roman" pitchFamily="18" charset="0"/>
              </a:rPr>
              <a:t>structure </a:t>
            </a:r>
            <a:r>
              <a:rPr lang="en-US" sz="3600" dirty="0" smtClean="0">
                <a:latin typeface="Times New Roman" pitchFamily="18" charset="0"/>
                <a:cs typeface="Times New Roman" pitchFamily="18" charset="0"/>
              </a:rPr>
              <a:t>doctrine.</a:t>
            </a:r>
            <a:endParaRPr lang="en-US" sz="3600" dirty="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6150025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4000" b="1" dirty="0" smtClean="0">
                <a:latin typeface="Times New Roman" pitchFamily="18" charset="0"/>
                <a:cs typeface="Times New Roman" pitchFamily="18" charset="0"/>
              </a:rPr>
              <a:t>Headings</a:t>
            </a:r>
          </a:p>
          <a:p>
            <a:r>
              <a:rPr lang="en-US" sz="3600" dirty="0" smtClean="0">
                <a:latin typeface="Times New Roman" pitchFamily="18" charset="0"/>
                <a:cs typeface="Times New Roman" pitchFamily="18" charset="0"/>
              </a:rPr>
              <a:t>It is a settled view that </a:t>
            </a:r>
            <a:r>
              <a:rPr lang="en-US" sz="3600" dirty="0">
                <a:latin typeface="Times New Roman" pitchFamily="18" charset="0"/>
                <a:cs typeface="Times New Roman" pitchFamily="18" charset="0"/>
              </a:rPr>
              <a:t>the Headings or Titles prefixed </a:t>
            </a:r>
            <a:r>
              <a:rPr lang="en-US" sz="3600" dirty="0" smtClean="0">
                <a:latin typeface="Times New Roman" pitchFamily="18" charset="0"/>
                <a:cs typeface="Times New Roman" pitchFamily="18" charset="0"/>
              </a:rPr>
              <a:t>to sections </a:t>
            </a:r>
            <a:r>
              <a:rPr lang="en-US" sz="3600" dirty="0">
                <a:latin typeface="Times New Roman" pitchFamily="18" charset="0"/>
                <a:cs typeface="Times New Roman" pitchFamily="18" charset="0"/>
              </a:rPr>
              <a:t>or group of sections </a:t>
            </a:r>
            <a:r>
              <a:rPr lang="en-US" sz="3600" dirty="0" smtClean="0">
                <a:latin typeface="Times New Roman" pitchFamily="18" charset="0"/>
                <a:cs typeface="Times New Roman" pitchFamily="18" charset="0"/>
              </a:rPr>
              <a:t>perused </a:t>
            </a:r>
            <a:r>
              <a:rPr lang="en-US" sz="3600" dirty="0">
                <a:latin typeface="Times New Roman" pitchFamily="18" charset="0"/>
                <a:cs typeface="Times New Roman" pitchFamily="18" charset="0"/>
              </a:rPr>
              <a:t>to </a:t>
            </a:r>
            <a:r>
              <a:rPr lang="en-US" sz="3600" dirty="0" smtClean="0">
                <a:latin typeface="Times New Roman" pitchFamily="18" charset="0"/>
                <a:cs typeface="Times New Roman" pitchFamily="18" charset="0"/>
              </a:rPr>
              <a:t>construe enactments.</a:t>
            </a:r>
          </a:p>
          <a:p>
            <a:r>
              <a:rPr lang="en-US" sz="3600" dirty="0">
                <a:latin typeface="Times New Roman" pitchFamily="18" charset="0"/>
                <a:cs typeface="Times New Roman" pitchFamily="18" charset="0"/>
              </a:rPr>
              <a:t>The headings prefixed to a section or sets of sections in some modern statutes are regarded </a:t>
            </a:r>
            <a:r>
              <a:rPr lang="en-US" sz="3600" dirty="0" smtClean="0">
                <a:latin typeface="Times New Roman" pitchFamily="18" charset="0"/>
                <a:cs typeface="Times New Roman" pitchFamily="18" charset="0"/>
              </a:rPr>
              <a:t>as preamble </a:t>
            </a:r>
            <a:r>
              <a:rPr lang="en-US" sz="3600" dirty="0">
                <a:latin typeface="Times New Roman" pitchFamily="18" charset="0"/>
                <a:cs typeface="Times New Roman" pitchFamily="18" charset="0"/>
              </a:rPr>
              <a:t>to those sections.</a:t>
            </a:r>
          </a:p>
          <a:p>
            <a:r>
              <a:rPr lang="en-US" sz="3600" dirty="0" smtClean="0">
                <a:latin typeface="Times New Roman" pitchFamily="18" charset="0"/>
                <a:cs typeface="Times New Roman" pitchFamily="18" charset="0"/>
              </a:rPr>
              <a:t>Where </a:t>
            </a:r>
            <a:r>
              <a:rPr lang="en-US" sz="3600" dirty="0">
                <a:latin typeface="Times New Roman" pitchFamily="18" charset="0"/>
                <a:cs typeface="Times New Roman" pitchFamily="18" charset="0"/>
              </a:rPr>
              <a:t>the language of the section of an Act is plain, it is not necessary to have </a:t>
            </a:r>
            <a:r>
              <a:rPr lang="en-US" sz="3600" dirty="0" smtClean="0">
                <a:latin typeface="Times New Roman" pitchFamily="18" charset="0"/>
                <a:cs typeface="Times New Roman" pitchFamily="18" charset="0"/>
              </a:rPr>
              <a:t>recourse to </a:t>
            </a:r>
            <a:r>
              <a:rPr lang="en-US" sz="3600" dirty="0">
                <a:latin typeface="Times New Roman" pitchFamily="18" charset="0"/>
                <a:cs typeface="Times New Roman" pitchFamily="18" charset="0"/>
              </a:rPr>
              <a:t>the general </a:t>
            </a:r>
            <a:r>
              <a:rPr lang="en-US" sz="3600" dirty="0" smtClean="0">
                <a:latin typeface="Times New Roman" pitchFamily="18" charset="0"/>
                <a:cs typeface="Times New Roman" pitchFamily="18" charset="0"/>
              </a:rPr>
              <a:t>heading.</a:t>
            </a:r>
          </a:p>
          <a:p>
            <a:r>
              <a:rPr lang="en-US" sz="3600" dirty="0">
                <a:latin typeface="Times New Roman" pitchFamily="18" charset="0"/>
                <a:cs typeface="Times New Roman" pitchFamily="18" charset="0"/>
              </a:rPr>
              <a:t>The </a:t>
            </a:r>
            <a:r>
              <a:rPr lang="en-US" sz="3600" dirty="0" smtClean="0">
                <a:latin typeface="Times New Roman" pitchFamily="18" charset="0"/>
                <a:cs typeface="Times New Roman" pitchFamily="18" charset="0"/>
              </a:rPr>
              <a:t>heading cannot </a:t>
            </a:r>
            <a:r>
              <a:rPr lang="en-US" sz="3600" dirty="0">
                <a:latin typeface="Times New Roman" pitchFamily="18" charset="0"/>
                <a:cs typeface="Times New Roman" pitchFamily="18" charset="0"/>
              </a:rPr>
              <a:t>cut </a:t>
            </a:r>
            <a:r>
              <a:rPr lang="en-US" sz="3600" dirty="0" smtClean="0">
                <a:latin typeface="Times New Roman" pitchFamily="18" charset="0"/>
                <a:cs typeface="Times New Roman" pitchFamily="18" charset="0"/>
              </a:rPr>
              <a:t>down the </a:t>
            </a:r>
            <a:r>
              <a:rPr lang="en-US" sz="3600" dirty="0">
                <a:latin typeface="Times New Roman" pitchFamily="18" charset="0"/>
                <a:cs typeface="Times New Roman" pitchFamily="18" charset="0"/>
              </a:rPr>
              <a:t>express meanings of the </a:t>
            </a:r>
            <a:r>
              <a:rPr lang="en-US" sz="3600" dirty="0" smtClean="0">
                <a:latin typeface="Times New Roman" pitchFamily="18" charset="0"/>
                <a:cs typeface="Times New Roman" pitchFamily="18" charset="0"/>
              </a:rPr>
              <a:t>words.</a:t>
            </a:r>
          </a:p>
          <a:p>
            <a:endParaRPr lang="en-US"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2615002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r>
              <a:rPr lang="en-US" sz="3600" i="1" dirty="0">
                <a:latin typeface="Times New Roman" pitchFamily="18" charset="0"/>
                <a:cs typeface="Times New Roman" pitchFamily="18" charset="0"/>
              </a:rPr>
              <a:t>Union of India V. Raman Iron </a:t>
            </a:r>
            <a:r>
              <a:rPr lang="en-US" sz="3600" i="1" dirty="0" err="1" smtClean="0">
                <a:latin typeface="Times New Roman" pitchFamily="18" charset="0"/>
                <a:cs typeface="Times New Roman" pitchFamily="18" charset="0"/>
              </a:rPr>
              <a:t>Foundary</a:t>
            </a:r>
            <a:r>
              <a:rPr lang="en-US" sz="3600" i="1" dirty="0" smtClean="0">
                <a:latin typeface="Times New Roman" pitchFamily="18" charset="0"/>
                <a:cs typeface="Times New Roman" pitchFamily="18" charset="0"/>
              </a:rPr>
              <a:t>(1974)</a:t>
            </a:r>
            <a:endParaRPr lang="en-US" sz="3600" i="1" dirty="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“heading </a:t>
            </a:r>
            <a:r>
              <a:rPr lang="en-US" sz="3600" dirty="0">
                <a:latin typeface="Times New Roman" pitchFamily="18" charset="0"/>
                <a:cs typeface="Times New Roman" pitchFamily="18" charset="0"/>
              </a:rPr>
              <a:t>cannot control </a:t>
            </a:r>
            <a:r>
              <a:rPr lang="en-US" sz="3600" dirty="0" smtClean="0">
                <a:latin typeface="Times New Roman" pitchFamily="18" charset="0"/>
                <a:cs typeface="Times New Roman" pitchFamily="18" charset="0"/>
              </a:rPr>
              <a:t>the interpretation </a:t>
            </a:r>
            <a:r>
              <a:rPr lang="en-US" sz="3600" dirty="0">
                <a:latin typeface="Times New Roman" pitchFamily="18" charset="0"/>
                <a:cs typeface="Times New Roman" pitchFamily="18" charset="0"/>
              </a:rPr>
              <a:t>of a clause if its meaning is otherwise plain and unambiguous, but it can certainly </a:t>
            </a:r>
            <a:r>
              <a:rPr lang="en-US" sz="3600" dirty="0" smtClean="0">
                <a:latin typeface="Times New Roman" pitchFamily="18" charset="0"/>
                <a:cs typeface="Times New Roman" pitchFamily="18" charset="0"/>
              </a:rPr>
              <a:t>be referred </a:t>
            </a:r>
            <a:r>
              <a:rPr lang="en-US" sz="3600" dirty="0">
                <a:latin typeface="Times New Roman" pitchFamily="18" charset="0"/>
                <a:cs typeface="Times New Roman" pitchFamily="18" charset="0"/>
              </a:rPr>
              <a:t>to as indicating the general drift of the clause and affording a key to a better understanding of </a:t>
            </a:r>
            <a:r>
              <a:rPr lang="en-US" sz="3600" dirty="0" smtClean="0">
                <a:latin typeface="Times New Roman" pitchFamily="18" charset="0"/>
                <a:cs typeface="Times New Roman" pitchFamily="18" charset="0"/>
              </a:rPr>
              <a:t>its meaning.”</a:t>
            </a:r>
          </a:p>
          <a:p>
            <a:r>
              <a:rPr lang="en-US" sz="3600" i="1" dirty="0">
                <a:latin typeface="Times New Roman" pitchFamily="18" charset="0"/>
                <a:cs typeface="Times New Roman" pitchFamily="18" charset="0"/>
              </a:rPr>
              <a:t>Frick India Ltd. v. Union of </a:t>
            </a:r>
            <a:r>
              <a:rPr lang="en-US" sz="3600" i="1" dirty="0" smtClean="0">
                <a:latin typeface="Times New Roman" pitchFamily="18" charset="0"/>
                <a:cs typeface="Times New Roman" pitchFamily="18" charset="0"/>
              </a:rPr>
              <a:t>India (1990) </a:t>
            </a:r>
            <a:endParaRPr lang="en-US" sz="3600" i="1" dirty="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“Only </a:t>
            </a:r>
            <a:r>
              <a:rPr lang="en-US" sz="3600" dirty="0">
                <a:latin typeface="Times New Roman" pitchFamily="18" charset="0"/>
                <a:cs typeface="Times New Roman" pitchFamily="18" charset="0"/>
              </a:rPr>
              <a:t>in the case of ambiguity or doubt the heading or the sub-heading may be referred to as an aid for construing the provision but even in such a case aid could not be used for cutting down the wide application of the clear words used in the provision</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3600" i="1" dirty="0" err="1" smtClean="0">
                <a:latin typeface="Times New Roman" pitchFamily="18" charset="0"/>
                <a:cs typeface="Times New Roman" pitchFamily="18" charset="0"/>
              </a:rPr>
              <a:t>Bhinka</a:t>
            </a:r>
            <a:r>
              <a:rPr lang="en-US" sz="3600" i="1" dirty="0" smtClean="0">
                <a:latin typeface="Times New Roman" pitchFamily="18" charset="0"/>
                <a:cs typeface="Times New Roman" pitchFamily="18" charset="0"/>
              </a:rPr>
              <a:t> v. </a:t>
            </a:r>
            <a:r>
              <a:rPr lang="en-US" sz="3600" i="1" dirty="0" err="1" smtClean="0">
                <a:latin typeface="Times New Roman" pitchFamily="18" charset="0"/>
                <a:cs typeface="Times New Roman" pitchFamily="18" charset="0"/>
              </a:rPr>
              <a:t>Charan</a:t>
            </a:r>
            <a:r>
              <a:rPr lang="en-US" sz="3600" i="1" dirty="0" smtClean="0">
                <a:latin typeface="Times New Roman" pitchFamily="18" charset="0"/>
                <a:cs typeface="Times New Roman" pitchFamily="18" charset="0"/>
              </a:rPr>
              <a:t> Singh (1959)</a:t>
            </a:r>
          </a:p>
          <a:p>
            <a:r>
              <a:rPr lang="en-US" sz="3600" dirty="0" smtClean="0">
                <a:latin typeface="Times New Roman" pitchFamily="18" charset="0"/>
                <a:cs typeface="Times New Roman" pitchFamily="18" charset="0"/>
              </a:rPr>
              <a:t>S. 180 of UP Tenancy Act- ejectment of a person who possessed a land ‘otherwise than in accordance with the provisions of law’.</a:t>
            </a:r>
          </a:p>
          <a:p>
            <a:r>
              <a:rPr lang="en-US" sz="3600" dirty="0">
                <a:latin typeface="Times New Roman" pitchFamily="18" charset="0"/>
                <a:cs typeface="Times New Roman" pitchFamily="18" charset="0"/>
              </a:rPr>
              <a:t>The </a:t>
            </a:r>
            <a:r>
              <a:rPr lang="en-US" sz="3600" dirty="0" smtClean="0">
                <a:latin typeface="Times New Roman" pitchFamily="18" charset="0"/>
                <a:cs typeface="Times New Roman" pitchFamily="18" charset="0"/>
              </a:rPr>
              <a:t>appellants </a:t>
            </a:r>
            <a:r>
              <a:rPr lang="en-US" sz="3600" dirty="0">
                <a:latin typeface="Times New Roman" pitchFamily="18" charset="0"/>
                <a:cs typeface="Times New Roman" pitchFamily="18" charset="0"/>
              </a:rPr>
              <a:t>were in possession of the </a:t>
            </a:r>
            <a:r>
              <a:rPr lang="en-US" sz="3600" dirty="0" smtClean="0">
                <a:latin typeface="Times New Roman" pitchFamily="18" charset="0"/>
                <a:cs typeface="Times New Roman" pitchFamily="18" charset="0"/>
              </a:rPr>
              <a:t>disputed </a:t>
            </a:r>
            <a:r>
              <a:rPr lang="en-US" sz="3600" dirty="0">
                <a:latin typeface="Times New Roman" pitchFamily="18" charset="0"/>
                <a:cs typeface="Times New Roman" pitchFamily="18" charset="0"/>
              </a:rPr>
              <a:t>lands and </a:t>
            </a:r>
            <a:r>
              <a:rPr lang="en-US" sz="3600" dirty="0" smtClean="0">
                <a:latin typeface="Times New Roman" pitchFamily="18" charset="0"/>
                <a:cs typeface="Times New Roman" pitchFamily="18" charset="0"/>
              </a:rPr>
              <a:t>magistrate under s 145 </a:t>
            </a:r>
            <a:r>
              <a:rPr lang="en-US" sz="3600" dirty="0" err="1" smtClean="0">
                <a:latin typeface="Times New Roman" pitchFamily="18" charset="0"/>
                <a:cs typeface="Times New Roman" pitchFamily="18" charset="0"/>
              </a:rPr>
              <a:t>CrPC</a:t>
            </a:r>
            <a:r>
              <a:rPr lang="en-US" sz="3600" dirty="0" smtClean="0">
                <a:latin typeface="Times New Roman" pitchFamily="18" charset="0"/>
                <a:cs typeface="Times New Roman" pitchFamily="18" charset="0"/>
              </a:rPr>
              <a:t>, declared </a:t>
            </a:r>
            <a:r>
              <a:rPr lang="en-US" sz="3600" dirty="0">
                <a:latin typeface="Times New Roman" pitchFamily="18" charset="0"/>
                <a:cs typeface="Times New Roman" pitchFamily="18" charset="0"/>
              </a:rPr>
              <a:t>that they were entitled to be in possession thereof until evicted therefrom in due course of law</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The question before Supreme Court arose whether appellants can be ejected without having title but a declared possession.</a:t>
            </a: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sz="3600" dirty="0" smtClean="0">
                <a:latin typeface="Times New Roman" pitchFamily="18" charset="0"/>
                <a:cs typeface="Times New Roman" pitchFamily="18" charset="0"/>
              </a:rPr>
              <a:t>Supreme Court answered in affirmative.</a:t>
            </a:r>
          </a:p>
          <a:p>
            <a:r>
              <a:rPr lang="en-US" sz="3600" dirty="0" smtClean="0">
                <a:latin typeface="Times New Roman" pitchFamily="18" charset="0"/>
                <a:cs typeface="Times New Roman" pitchFamily="18" charset="0"/>
              </a:rPr>
              <a:t>The court construed ‘possession </a:t>
            </a:r>
            <a:r>
              <a:rPr lang="en-US" sz="3600" dirty="0">
                <a:latin typeface="Times New Roman" pitchFamily="18" charset="0"/>
                <a:cs typeface="Times New Roman" pitchFamily="18" charset="0"/>
              </a:rPr>
              <a:t>in accordance with the provisions of </a:t>
            </a:r>
            <a:r>
              <a:rPr lang="en-US" sz="3600" dirty="0" smtClean="0">
                <a:latin typeface="Times New Roman" pitchFamily="18" charset="0"/>
                <a:cs typeface="Times New Roman" pitchFamily="18" charset="0"/>
              </a:rPr>
              <a:t>law’ as ‘possession with title’</a:t>
            </a:r>
          </a:p>
          <a:p>
            <a:r>
              <a:rPr lang="en-US" sz="3600" dirty="0" smtClean="0">
                <a:latin typeface="Times New Roman" pitchFamily="18" charset="0"/>
                <a:cs typeface="Times New Roman" pitchFamily="18" charset="0"/>
              </a:rPr>
              <a:t>They came to this conclusion by looking at the heading of the section which read ‘ejectment of a person occupying land without title’</a:t>
            </a:r>
          </a:p>
          <a:p>
            <a:r>
              <a:rPr lang="en-US" sz="3600" i="1" dirty="0">
                <a:latin typeface="Times New Roman" pitchFamily="18" charset="0"/>
                <a:cs typeface="Times New Roman" pitchFamily="18" charset="0"/>
              </a:rPr>
              <a:t>N.C. </a:t>
            </a:r>
            <a:r>
              <a:rPr lang="en-US" sz="3600" i="1" dirty="0" err="1">
                <a:latin typeface="Times New Roman" pitchFamily="18" charset="0"/>
                <a:cs typeface="Times New Roman" pitchFamily="18" charset="0"/>
              </a:rPr>
              <a:t>Dhondial</a:t>
            </a:r>
            <a:r>
              <a:rPr lang="en-US" sz="3600" i="1" dirty="0">
                <a:latin typeface="Times New Roman" pitchFamily="18" charset="0"/>
                <a:cs typeface="Times New Roman" pitchFamily="18" charset="0"/>
              </a:rPr>
              <a:t> v. UOI (2004</a:t>
            </a:r>
            <a:r>
              <a:rPr lang="en-US" sz="3600"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‘Matters not subject to jurisdiction of commission’ was used to conclude that period of one year to enquire into a matter under section took away jurisdiction of the </a:t>
            </a:r>
            <a:r>
              <a:rPr lang="en-US" sz="3600" dirty="0" err="1" smtClean="0">
                <a:latin typeface="Times New Roman" pitchFamily="18" charset="0"/>
                <a:cs typeface="Times New Roman" pitchFamily="18" charset="0"/>
              </a:rPr>
              <a:t>Comission</a:t>
            </a:r>
            <a:r>
              <a:rPr lang="en-US" sz="3600" dirty="0" smtClean="0">
                <a:latin typeface="Times New Roman" pitchFamily="18" charset="0"/>
                <a:cs typeface="Times New Roman" pitchFamily="18" charset="0"/>
              </a:rPr>
              <a:t>.</a:t>
            </a:r>
            <a:endParaRPr lang="en-US" sz="3600" i="1" dirty="0">
              <a:latin typeface="Times New Roman" pitchFamily="18" charset="0"/>
              <a:cs typeface="Times New Roman" pitchFamily="18" charset="0"/>
            </a:endParaRPr>
          </a:p>
          <a:p>
            <a:pPr marL="0" indent="0">
              <a:buNone/>
            </a:pPr>
            <a:endParaRPr lang="en-US" sz="3600" dirty="0" smtClean="0">
              <a:latin typeface="Times New Roman" pitchFamily="18" charset="0"/>
              <a:cs typeface="Times New Roman" pitchFamily="18" charset="0"/>
            </a:endParaRPr>
          </a:p>
          <a:p>
            <a:endParaRPr lang="en-US"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4000" b="1" dirty="0" smtClean="0">
                <a:latin typeface="Times New Roman" pitchFamily="18" charset="0"/>
                <a:cs typeface="Times New Roman" pitchFamily="18" charset="0"/>
              </a:rPr>
              <a:t>Marginal Notes</a:t>
            </a:r>
          </a:p>
          <a:p>
            <a:r>
              <a:rPr lang="en-US" sz="3600" dirty="0" smtClean="0">
                <a:latin typeface="Times New Roman" pitchFamily="18" charset="0"/>
                <a:cs typeface="Times New Roman" pitchFamily="18" charset="0"/>
              </a:rPr>
              <a:t>Marginal </a:t>
            </a:r>
            <a:r>
              <a:rPr lang="en-US" sz="3600" dirty="0">
                <a:latin typeface="Times New Roman" pitchFamily="18" charset="0"/>
                <a:cs typeface="Times New Roman" pitchFamily="18" charset="0"/>
              </a:rPr>
              <a:t>notes of the sections are not to be referred to for the purpose </a:t>
            </a:r>
            <a:r>
              <a:rPr lang="en-US" sz="3600" dirty="0" smtClean="0">
                <a:latin typeface="Times New Roman" pitchFamily="18" charset="0"/>
                <a:cs typeface="Times New Roman" pitchFamily="18" charset="0"/>
              </a:rPr>
              <a:t>of construction generally</a:t>
            </a:r>
          </a:p>
          <a:p>
            <a:r>
              <a:rPr lang="en-US" sz="3600" dirty="0" smtClean="0">
                <a:latin typeface="Times New Roman" pitchFamily="18" charset="0"/>
                <a:cs typeface="Times New Roman" pitchFamily="18" charset="0"/>
              </a:rPr>
              <a:t>Unless </a:t>
            </a:r>
            <a:r>
              <a:rPr lang="en-US" sz="3600" dirty="0">
                <a:latin typeface="Times New Roman" pitchFamily="18" charset="0"/>
                <a:cs typeface="Times New Roman" pitchFamily="18" charset="0"/>
              </a:rPr>
              <a:t>they have been inserted with the assent of the legislature</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Marginal notes under Indian Constitution forms part of it. </a:t>
            </a:r>
          </a:p>
          <a:p>
            <a:r>
              <a:rPr lang="en-US" sz="3600" dirty="0" smtClean="0">
                <a:latin typeface="Times New Roman" pitchFamily="18" charset="0"/>
                <a:cs typeface="Times New Roman" pitchFamily="18" charset="0"/>
              </a:rPr>
              <a:t>In case of ambiguity, </a:t>
            </a:r>
            <a:r>
              <a:rPr lang="en-US" sz="3600" dirty="0">
                <a:latin typeface="Times New Roman" pitchFamily="18" charset="0"/>
                <a:cs typeface="Times New Roman" pitchFamily="18" charset="0"/>
              </a:rPr>
              <a:t>the marginal </a:t>
            </a:r>
            <a:r>
              <a:rPr lang="en-US" sz="3600" dirty="0" smtClean="0">
                <a:latin typeface="Times New Roman" pitchFamily="18" charset="0"/>
                <a:cs typeface="Times New Roman" pitchFamily="18" charset="0"/>
              </a:rPr>
              <a:t>note may </a:t>
            </a:r>
            <a:r>
              <a:rPr lang="en-US" sz="3600" dirty="0">
                <a:latin typeface="Times New Roman" pitchFamily="18" charset="0"/>
                <a:cs typeface="Times New Roman" pitchFamily="18" charset="0"/>
              </a:rPr>
              <a:t>be looked into as an aid to </a:t>
            </a:r>
            <a:r>
              <a:rPr lang="en-US" sz="3600" dirty="0" smtClean="0">
                <a:latin typeface="Times New Roman" pitchFamily="18" charset="0"/>
                <a:cs typeface="Times New Roman" pitchFamily="18" charset="0"/>
              </a:rPr>
              <a:t>construction but it cannot limit the meaning of enacted clauses.</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i="1" dirty="0" err="1" smtClean="0">
                <a:latin typeface="Times New Roman" pitchFamily="18" charset="0"/>
                <a:cs typeface="Times New Roman" pitchFamily="18" charset="0"/>
              </a:rPr>
              <a:t>Balraj</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Kunwar</a:t>
            </a:r>
            <a:r>
              <a:rPr lang="en-US" sz="3600" i="1" dirty="0" smtClean="0">
                <a:latin typeface="Times New Roman" pitchFamily="18" charset="0"/>
                <a:cs typeface="Times New Roman" pitchFamily="18" charset="0"/>
              </a:rPr>
              <a:t> v. </a:t>
            </a:r>
            <a:r>
              <a:rPr lang="en-US" sz="3600" i="1" dirty="0" err="1">
                <a:latin typeface="Times New Roman" pitchFamily="18" charset="0"/>
                <a:cs typeface="Times New Roman" pitchFamily="18" charset="0"/>
              </a:rPr>
              <a:t>J</a:t>
            </a:r>
            <a:r>
              <a:rPr lang="en-US" sz="3600" i="1" dirty="0" err="1" smtClean="0">
                <a:latin typeface="Times New Roman" pitchFamily="18" charset="0"/>
                <a:cs typeface="Times New Roman" pitchFamily="18" charset="0"/>
              </a:rPr>
              <a:t>agatpal</a:t>
            </a:r>
            <a:r>
              <a:rPr lang="en-US" sz="3600" i="1" dirty="0" smtClean="0">
                <a:latin typeface="Times New Roman" pitchFamily="18" charset="0"/>
                <a:cs typeface="Times New Roman" pitchFamily="18" charset="0"/>
              </a:rPr>
              <a:t>  Singh (1926)</a:t>
            </a:r>
          </a:p>
          <a:p>
            <a:r>
              <a:rPr lang="en-US" sz="3600" dirty="0" smtClean="0">
                <a:latin typeface="Times New Roman" pitchFamily="18" charset="0"/>
                <a:cs typeface="Times New Roman" pitchFamily="18" charset="0"/>
              </a:rPr>
              <a:t>The marginal notes to the sections of an enactment cannot be</a:t>
            </a:r>
          </a:p>
          <a:p>
            <a:r>
              <a:rPr lang="en-US" sz="3600" dirty="0" smtClean="0">
                <a:latin typeface="Times New Roman" pitchFamily="18" charset="0"/>
                <a:cs typeface="Times New Roman" pitchFamily="18" charset="0"/>
              </a:rPr>
              <a:t>Referred to for the purpose of construing the act. </a:t>
            </a:r>
          </a:p>
          <a:p>
            <a:r>
              <a:rPr lang="en-US" sz="3600" dirty="0" smtClean="0">
                <a:latin typeface="Times New Roman" pitchFamily="18" charset="0"/>
                <a:cs typeface="Times New Roman" pitchFamily="18" charset="0"/>
              </a:rPr>
              <a:t>There is no justification for restricting the contents of a section by its marginal notes.</a:t>
            </a:r>
          </a:p>
          <a:p>
            <a:r>
              <a:rPr lang="en-US" sz="3600" dirty="0" smtClean="0">
                <a:latin typeface="Times New Roman" pitchFamily="18" charset="0"/>
                <a:cs typeface="Times New Roman" pitchFamily="18" charset="0"/>
              </a:rPr>
              <a:t> They are not part of the act. A marginal note is merely an abstract of the clause intended to catch the eye.</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i="1" dirty="0">
                <a:latin typeface="Times New Roman" pitchFamily="18" charset="0"/>
                <a:cs typeface="Times New Roman" pitchFamily="18" charset="0"/>
              </a:rPr>
              <a:t>State of Bombay V. Bombay Education </a:t>
            </a:r>
            <a:r>
              <a:rPr lang="en-US" sz="3600" i="1" dirty="0" smtClean="0">
                <a:latin typeface="Times New Roman" pitchFamily="18" charset="0"/>
                <a:cs typeface="Times New Roman" pitchFamily="18" charset="0"/>
              </a:rPr>
              <a:t>Society</a:t>
            </a:r>
          </a:p>
          <a:p>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was contended that Art-29(2) did not confer </a:t>
            </a:r>
            <a:r>
              <a:rPr lang="en-US" sz="3600" dirty="0" smtClean="0">
                <a:latin typeface="Times New Roman" pitchFamily="18" charset="0"/>
                <a:cs typeface="Times New Roman" pitchFamily="18" charset="0"/>
              </a:rPr>
              <a:t>any fundamental </a:t>
            </a:r>
            <a:r>
              <a:rPr lang="en-US" sz="3600" dirty="0">
                <a:latin typeface="Times New Roman" pitchFamily="18" charset="0"/>
                <a:cs typeface="Times New Roman" pitchFamily="18" charset="0"/>
              </a:rPr>
              <a:t>right on all citizens generally but guaranteed the rights of citizens of minority groups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Reference was made to </a:t>
            </a:r>
            <a:r>
              <a:rPr lang="en-US" sz="3600" dirty="0">
                <a:latin typeface="Times New Roman" pitchFamily="18" charset="0"/>
                <a:cs typeface="Times New Roman" pitchFamily="18" charset="0"/>
              </a:rPr>
              <a:t>the marginal note to </a:t>
            </a:r>
            <a:r>
              <a:rPr lang="en-US" sz="3600" dirty="0" smtClean="0">
                <a:latin typeface="Times New Roman" pitchFamily="18" charset="0"/>
                <a:cs typeface="Times New Roman" pitchFamily="18" charset="0"/>
              </a:rPr>
              <a:t>Art.29 </a:t>
            </a:r>
            <a:r>
              <a:rPr lang="en-US" sz="3600" dirty="0">
                <a:latin typeface="Times New Roman" pitchFamily="18" charset="0"/>
                <a:cs typeface="Times New Roman" pitchFamily="18" charset="0"/>
              </a:rPr>
              <a:t>which states : </a:t>
            </a:r>
            <a:r>
              <a:rPr lang="en-US" sz="3600" dirty="0" smtClean="0">
                <a:latin typeface="Times New Roman" pitchFamily="18" charset="0"/>
                <a:cs typeface="Times New Roman" pitchFamily="18" charset="0"/>
              </a:rPr>
              <a:t>‘Protection </a:t>
            </a:r>
            <a:r>
              <a:rPr lang="en-US" sz="3600" dirty="0">
                <a:latin typeface="Times New Roman" pitchFamily="18" charset="0"/>
                <a:cs typeface="Times New Roman" pitchFamily="18" charset="0"/>
              </a:rPr>
              <a:t>of interests of </a:t>
            </a:r>
            <a:r>
              <a:rPr lang="en-US" sz="3600" dirty="0" smtClean="0">
                <a:latin typeface="Times New Roman" pitchFamily="18" charset="0"/>
                <a:cs typeface="Times New Roman" pitchFamily="18" charset="0"/>
              </a:rPr>
              <a:t>minorities’. </a:t>
            </a:r>
          </a:p>
          <a:p>
            <a:r>
              <a:rPr lang="en-US" sz="3600" dirty="0" smtClean="0">
                <a:latin typeface="Times New Roman" pitchFamily="18" charset="0"/>
                <a:cs typeface="Times New Roman" pitchFamily="18" charset="0"/>
              </a:rPr>
              <a:t>This contention </a:t>
            </a:r>
            <a:r>
              <a:rPr lang="en-US" sz="3600" dirty="0">
                <a:latin typeface="Times New Roman" pitchFamily="18" charset="0"/>
                <a:cs typeface="Times New Roman" pitchFamily="18" charset="0"/>
              </a:rPr>
              <a:t>was rejected by the Supreme Court and it was held that Article 29(2) applies to all citizens.</a:t>
            </a: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ctr">
              <a:buNone/>
            </a:pPr>
            <a:r>
              <a:rPr lang="en-US" sz="4400" b="1" dirty="0" smtClean="0">
                <a:latin typeface="Times New Roman" pitchFamily="18" charset="0"/>
                <a:cs typeface="Times New Roman" pitchFamily="18" charset="0"/>
              </a:rPr>
              <a:t>Introduction</a:t>
            </a:r>
          </a:p>
          <a:p>
            <a:r>
              <a:rPr lang="en-US" sz="3600" dirty="0" smtClean="0">
                <a:latin typeface="Times New Roman" pitchFamily="18" charset="0"/>
                <a:cs typeface="Times New Roman" pitchFamily="18" charset="0"/>
              </a:rPr>
              <a:t>The purpose of interpretation is to find out the intention of the legislature..</a:t>
            </a:r>
          </a:p>
          <a:p>
            <a:r>
              <a:rPr lang="en-US" sz="3600" dirty="0" smtClean="0">
                <a:latin typeface="Times New Roman" pitchFamily="18" charset="0"/>
                <a:cs typeface="Times New Roman" pitchFamily="18" charset="0"/>
              </a:rPr>
              <a:t>The aids to interpretation help a judge find out the same.</a:t>
            </a:r>
          </a:p>
          <a:p>
            <a:r>
              <a:rPr lang="en-US" sz="3600" dirty="0" smtClean="0">
                <a:latin typeface="Times New Roman" pitchFamily="18" charset="0"/>
                <a:cs typeface="Times New Roman" pitchFamily="18" charset="0"/>
              </a:rPr>
              <a:t>These also help in deriving proper context in which a statute is to be applied.</a:t>
            </a:r>
          </a:p>
          <a:p>
            <a:r>
              <a:rPr lang="en-US" sz="3600" dirty="0" smtClean="0">
                <a:latin typeface="Times New Roman" pitchFamily="18" charset="0"/>
                <a:cs typeface="Times New Roman" pitchFamily="18" charset="0"/>
              </a:rPr>
              <a:t>Two kinds of aids:</a:t>
            </a:r>
          </a:p>
          <a:p>
            <a:pPr lvl="1">
              <a:buFont typeface="Arial" pitchFamily="34" charset="0"/>
              <a:buChar char="•"/>
            </a:pPr>
            <a:r>
              <a:rPr lang="en-US" sz="3600" dirty="0" smtClean="0">
                <a:latin typeface="Times New Roman" pitchFamily="18" charset="0"/>
                <a:cs typeface="Times New Roman" pitchFamily="18" charset="0"/>
              </a:rPr>
              <a:t>Internal or intrinsic: those within statute.</a:t>
            </a:r>
          </a:p>
          <a:p>
            <a:pPr lvl="1">
              <a:buFont typeface="Arial" pitchFamily="34" charset="0"/>
              <a:buChar char="•"/>
            </a:pPr>
            <a:r>
              <a:rPr lang="en-US" sz="3600" dirty="0" smtClean="0">
                <a:latin typeface="Times New Roman" pitchFamily="18" charset="0"/>
                <a:cs typeface="Times New Roman" pitchFamily="18" charset="0"/>
              </a:rPr>
              <a:t>External or extrinsic: those outside of statue.</a:t>
            </a:r>
          </a:p>
        </p:txBody>
      </p:sp>
    </p:spTree>
    <p:extLst>
      <p:ext uri="{BB962C8B-B14F-4D97-AF65-F5344CB8AC3E}">
        <p14:creationId xmlns:p14="http://schemas.microsoft.com/office/powerpoint/2010/main" xmlns="" val="13929110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4000" b="1" dirty="0" smtClean="0">
                <a:latin typeface="Times New Roman" pitchFamily="18" charset="0"/>
                <a:cs typeface="Times New Roman" pitchFamily="18" charset="0"/>
              </a:rPr>
              <a:t>Punctuation</a:t>
            </a:r>
          </a:p>
          <a:p>
            <a:r>
              <a:rPr lang="en-US" sz="3600" dirty="0">
                <a:latin typeface="Times New Roman" pitchFamily="18" charset="0"/>
                <a:cs typeface="Times New Roman" pitchFamily="18" charset="0"/>
              </a:rPr>
              <a:t>a mark, such as a full stop, comma, or question mark, used in writing to separate sentences and their elements and to clarify meaning.</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No </a:t>
            </a:r>
            <a:r>
              <a:rPr lang="en-US" sz="3600" dirty="0">
                <a:latin typeface="Times New Roman" pitchFamily="18" charset="0"/>
                <a:cs typeface="Times New Roman" pitchFamily="18" charset="0"/>
              </a:rPr>
              <a:t>punctuation marks were used in England before 1850 in manuscript copy of any Act which received legal </a:t>
            </a:r>
            <a:r>
              <a:rPr lang="en-US" sz="3600" dirty="0" smtClean="0">
                <a:latin typeface="Times New Roman" pitchFamily="18" charset="0"/>
                <a:cs typeface="Times New Roman" pitchFamily="18" charset="0"/>
              </a:rPr>
              <a:t>assent.</a:t>
            </a:r>
          </a:p>
          <a:p>
            <a:r>
              <a:rPr lang="en-US" sz="3600" dirty="0" smtClean="0">
                <a:latin typeface="Times New Roman" pitchFamily="18" charset="0"/>
                <a:cs typeface="Times New Roman" pitchFamily="18" charset="0"/>
              </a:rPr>
              <a:t>According to traditional view punctuations </a:t>
            </a:r>
            <a:r>
              <a:rPr lang="en-US" sz="3600" dirty="0">
                <a:latin typeface="Times New Roman" pitchFamily="18" charset="0"/>
                <a:cs typeface="Times New Roman" pitchFamily="18" charset="0"/>
              </a:rPr>
              <a:t>cannot be used to construe the Act.</a:t>
            </a:r>
          </a:p>
          <a:p>
            <a:r>
              <a:rPr lang="en-US" sz="3600" dirty="0" smtClean="0">
                <a:latin typeface="Times New Roman" pitchFamily="18" charset="0"/>
                <a:cs typeface="Times New Roman" pitchFamily="18" charset="0"/>
              </a:rPr>
              <a:t>Like the previous aids they can also be used only when meaning is </a:t>
            </a:r>
            <a:r>
              <a:rPr lang="en-US" sz="3600" dirty="0">
                <a:latin typeface="Times New Roman" pitchFamily="18" charset="0"/>
                <a:cs typeface="Times New Roman" pitchFamily="18" charset="0"/>
              </a:rPr>
              <a:t>ambiguous.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They </a:t>
            </a:r>
            <a:r>
              <a:rPr lang="en-US" sz="3600" dirty="0">
                <a:latin typeface="Times New Roman" pitchFamily="18" charset="0"/>
                <a:cs typeface="Times New Roman" pitchFamily="18" charset="0"/>
              </a:rPr>
              <a:t>are always subordinate to the requirement of the context.</a:t>
            </a:r>
          </a:p>
          <a:p>
            <a:endParaRPr lang="en-US" sz="3600" dirty="0" smtClean="0">
              <a:latin typeface="Times New Roman" pitchFamily="18" charset="0"/>
              <a:cs typeface="Times New Roman" pitchFamily="18" charset="0"/>
            </a:endParaRPr>
          </a:p>
          <a:p>
            <a:pPr marL="0" indent="0">
              <a:buNone/>
            </a:pP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sz="3600" i="1" dirty="0" smtClean="0">
                <a:latin typeface="Times New Roman" pitchFamily="18" charset="0"/>
                <a:cs typeface="Times New Roman" pitchFamily="18" charset="0"/>
              </a:rPr>
              <a:t>Maharaja </a:t>
            </a:r>
            <a:r>
              <a:rPr lang="en-US" sz="3600" i="1" dirty="0">
                <a:latin typeface="Times New Roman" pitchFamily="18" charset="0"/>
                <a:cs typeface="Times New Roman" pitchFamily="18" charset="0"/>
              </a:rPr>
              <a:t>of </a:t>
            </a:r>
            <a:r>
              <a:rPr lang="en-US" sz="3600" i="1" dirty="0" err="1">
                <a:latin typeface="Times New Roman" pitchFamily="18" charset="0"/>
                <a:cs typeface="Times New Roman" pitchFamily="18" charset="0"/>
              </a:rPr>
              <a:t>Burdwan</a:t>
            </a:r>
            <a:r>
              <a:rPr lang="en-US" sz="3600" i="1" dirty="0">
                <a:latin typeface="Times New Roman" pitchFamily="18" charset="0"/>
                <a:cs typeface="Times New Roman" pitchFamily="18" charset="0"/>
              </a:rPr>
              <a:t> V. </a:t>
            </a:r>
            <a:r>
              <a:rPr lang="en-US" sz="3600" i="1" dirty="0" err="1">
                <a:latin typeface="Times New Roman" pitchFamily="18" charset="0"/>
                <a:cs typeface="Times New Roman" pitchFamily="18" charset="0"/>
              </a:rPr>
              <a:t>Murtunjoy</a:t>
            </a:r>
            <a:r>
              <a:rPr lang="en-US" sz="3600" i="1"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Singh (</a:t>
            </a:r>
            <a:r>
              <a:rPr lang="en-US" sz="3600" dirty="0">
                <a:latin typeface="Times New Roman" pitchFamily="18" charset="0"/>
                <a:cs typeface="Times New Roman" pitchFamily="18" charset="0"/>
              </a:rPr>
              <a:t>1887</a:t>
            </a:r>
            <a:r>
              <a:rPr lang="en-US" sz="3600" i="1"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I</a:t>
            </a:r>
            <a:r>
              <a:rPr lang="en-US" sz="3600" dirty="0" smtClean="0">
                <a:latin typeface="Times New Roman" pitchFamily="18" charset="0"/>
                <a:cs typeface="Times New Roman" pitchFamily="18" charset="0"/>
              </a:rPr>
              <a:t>t </a:t>
            </a:r>
            <a:r>
              <a:rPr lang="en-US" sz="3600" dirty="0">
                <a:latin typeface="Times New Roman" pitchFamily="18" charset="0"/>
                <a:cs typeface="Times New Roman" pitchFamily="18" charset="0"/>
              </a:rPr>
              <a:t>was observed by privy council that it was an error to </a:t>
            </a:r>
            <a:r>
              <a:rPr lang="en-US" sz="3600" dirty="0" smtClean="0">
                <a:latin typeface="Times New Roman" pitchFamily="18" charset="0"/>
                <a:cs typeface="Times New Roman" pitchFamily="18" charset="0"/>
              </a:rPr>
              <a:t>rely on punctuation in construing the Act of Legislature.</a:t>
            </a:r>
          </a:p>
          <a:p>
            <a:r>
              <a:rPr lang="en-US" sz="3600" i="1" dirty="0" err="1" smtClean="0">
                <a:latin typeface="Times New Roman" pitchFamily="18" charset="0"/>
                <a:cs typeface="Times New Roman" pitchFamily="18" charset="0"/>
              </a:rPr>
              <a:t>Ashwini</a:t>
            </a:r>
            <a:r>
              <a:rPr lang="en-US" sz="3600" i="1" dirty="0" smtClean="0">
                <a:latin typeface="Times New Roman" pitchFamily="18" charset="0"/>
                <a:cs typeface="Times New Roman" pitchFamily="18" charset="0"/>
              </a:rPr>
              <a:t> </a:t>
            </a:r>
            <a:r>
              <a:rPr lang="en-US" sz="3600" i="1" dirty="0">
                <a:latin typeface="Times New Roman" pitchFamily="18" charset="0"/>
                <a:cs typeface="Times New Roman" pitchFamily="18" charset="0"/>
              </a:rPr>
              <a:t>Kumar V. </a:t>
            </a:r>
            <a:r>
              <a:rPr lang="en-US" sz="3600" i="1" dirty="0" err="1">
                <a:latin typeface="Times New Roman" pitchFamily="18" charset="0"/>
                <a:cs typeface="Times New Roman" pitchFamily="18" charset="0"/>
              </a:rPr>
              <a:t>Arbinda</a:t>
            </a:r>
            <a:r>
              <a:rPr lang="en-US" sz="3600" i="1"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Bose </a:t>
            </a:r>
            <a:r>
              <a:rPr lang="en-US" sz="3600" dirty="0" smtClean="0">
                <a:latin typeface="Times New Roman" pitchFamily="18" charset="0"/>
                <a:cs typeface="Times New Roman" pitchFamily="18" charset="0"/>
              </a:rPr>
              <a:t>(1952) </a:t>
            </a:r>
          </a:p>
          <a:p>
            <a:pPr marL="0" indent="0">
              <a:buNone/>
            </a:pPr>
            <a:r>
              <a:rPr lang="en-US" sz="3600" dirty="0" smtClean="0">
                <a:latin typeface="Times New Roman" pitchFamily="18" charset="0"/>
                <a:cs typeface="Times New Roman" pitchFamily="18" charset="0"/>
              </a:rPr>
              <a:t> When </a:t>
            </a:r>
            <a:r>
              <a:rPr lang="en-US" sz="3600" dirty="0">
                <a:latin typeface="Times New Roman" pitchFamily="18" charset="0"/>
                <a:cs typeface="Times New Roman" pitchFamily="18" charset="0"/>
              </a:rPr>
              <a:t>a statute is carefully punctuated and there is doubt about its meaning, weight </a:t>
            </a:r>
            <a:r>
              <a:rPr lang="en-US" sz="3600" dirty="0" smtClean="0">
                <a:latin typeface="Times New Roman" pitchFamily="18" charset="0"/>
                <a:cs typeface="Times New Roman" pitchFamily="18" charset="0"/>
              </a:rPr>
              <a:t>should undoubtedly </a:t>
            </a:r>
            <a:r>
              <a:rPr lang="en-US" sz="3600" dirty="0">
                <a:latin typeface="Times New Roman" pitchFamily="18" charset="0"/>
                <a:cs typeface="Times New Roman" pitchFamily="18" charset="0"/>
              </a:rPr>
              <a:t>be given to the punctuation. </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Punctuation </a:t>
            </a:r>
            <a:r>
              <a:rPr lang="en-US" sz="3600" dirty="0">
                <a:latin typeface="Times New Roman" pitchFamily="18" charset="0"/>
                <a:cs typeface="Times New Roman" pitchFamily="18" charset="0"/>
              </a:rPr>
              <a:t>may have its uses in some cases but it </a:t>
            </a:r>
            <a:r>
              <a:rPr lang="en-US" sz="3600" dirty="0" smtClean="0">
                <a:latin typeface="Times New Roman" pitchFamily="18" charset="0"/>
                <a:cs typeface="Times New Roman" pitchFamily="18" charset="0"/>
              </a:rPr>
              <a:t>cannot certainly </a:t>
            </a:r>
            <a:r>
              <a:rPr lang="en-US" sz="3600" dirty="0">
                <a:latin typeface="Times New Roman" pitchFamily="18" charset="0"/>
                <a:cs typeface="Times New Roman" pitchFamily="18" charset="0"/>
              </a:rPr>
              <a:t>be regarded as a controlling element and cannot be allowed to control the plain meaning of</a:t>
            </a: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600" i="1" dirty="0" err="1">
                <a:latin typeface="Times New Roman" pitchFamily="18" charset="0"/>
                <a:cs typeface="Times New Roman" pitchFamily="18" charset="0"/>
              </a:rPr>
              <a:t>Mohd</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Shabbir</a:t>
            </a:r>
            <a:r>
              <a:rPr lang="en-US" sz="3600" i="1" dirty="0">
                <a:latin typeface="Times New Roman" pitchFamily="18" charset="0"/>
                <a:cs typeface="Times New Roman" pitchFamily="18" charset="0"/>
              </a:rPr>
              <a:t> v. State of </a:t>
            </a:r>
            <a:r>
              <a:rPr lang="en-US" sz="3600" i="1" dirty="0" smtClean="0">
                <a:latin typeface="Times New Roman" pitchFamily="18" charset="0"/>
                <a:cs typeface="Times New Roman" pitchFamily="18" charset="0"/>
              </a:rPr>
              <a:t>Maharashtra (1979)</a:t>
            </a:r>
            <a:endParaRPr lang="en-US" sz="3600" i="1" dirty="0">
              <a:latin typeface="Times New Roman" pitchFamily="18" charset="0"/>
              <a:cs typeface="Times New Roman" pitchFamily="18" charset="0"/>
            </a:endParaRPr>
          </a:p>
          <a:p>
            <a:r>
              <a:rPr lang="en-US" sz="3600" dirty="0" smtClean="0">
                <a:latin typeface="Times New Roman" pitchFamily="18" charset="0"/>
                <a:cs typeface="Times New Roman" pitchFamily="18" charset="0"/>
              </a:rPr>
              <a:t>Section </a:t>
            </a:r>
            <a:r>
              <a:rPr lang="en-US" sz="3600" dirty="0">
                <a:latin typeface="Times New Roman" pitchFamily="18" charset="0"/>
                <a:cs typeface="Times New Roman" pitchFamily="18" charset="0"/>
              </a:rPr>
              <a:t>27 of the Drugs and cosmetics Act, 1940 came up </a:t>
            </a:r>
            <a:r>
              <a:rPr lang="en-US" sz="3600" dirty="0" smtClean="0">
                <a:latin typeface="Times New Roman" pitchFamily="18" charset="0"/>
                <a:cs typeface="Times New Roman" pitchFamily="18" charset="0"/>
              </a:rPr>
              <a:t>for construction</a:t>
            </a:r>
            <a:r>
              <a:rPr lang="en-US" sz="3600" dirty="0">
                <a:latin typeface="Times New Roman" pitchFamily="18" charset="0"/>
                <a:cs typeface="Times New Roman" pitchFamily="18" charset="0"/>
              </a:rPr>
              <a:t>. By this </a:t>
            </a:r>
            <a:r>
              <a:rPr lang="en-US" sz="3600" dirty="0" smtClean="0">
                <a:latin typeface="Times New Roman" pitchFamily="18" charset="0"/>
                <a:cs typeface="Times New Roman" pitchFamily="18" charset="0"/>
              </a:rPr>
              <a:t>section </a:t>
            </a:r>
            <a:r>
              <a:rPr lang="en-US" sz="3600" dirty="0">
                <a:latin typeface="Times New Roman" pitchFamily="18" charset="0"/>
                <a:cs typeface="Times New Roman" pitchFamily="18" charset="0"/>
              </a:rPr>
              <a:t>whoever </a:t>
            </a:r>
            <a:r>
              <a:rPr lang="en-US" sz="3600" dirty="0" smtClean="0">
                <a:latin typeface="Times New Roman" pitchFamily="18" charset="0"/>
                <a:cs typeface="Times New Roman" pitchFamily="18" charset="0"/>
              </a:rPr>
              <a:t>‘manufactures </a:t>
            </a:r>
            <a:r>
              <a:rPr lang="en-US" sz="3600" dirty="0">
                <a:latin typeface="Times New Roman" pitchFamily="18" charset="0"/>
                <a:cs typeface="Times New Roman" pitchFamily="18" charset="0"/>
              </a:rPr>
              <a:t>for sale, sells, </a:t>
            </a:r>
            <a:r>
              <a:rPr lang="en-US" sz="3600" dirty="0" smtClean="0">
                <a:latin typeface="Times New Roman" pitchFamily="18" charset="0"/>
                <a:cs typeface="Times New Roman" pitchFamily="18" charset="0"/>
              </a:rPr>
              <a:t>stocks or </a:t>
            </a:r>
            <a:r>
              <a:rPr lang="en-US" sz="3600" dirty="0">
                <a:latin typeface="Times New Roman" pitchFamily="18" charset="0"/>
                <a:cs typeface="Times New Roman" pitchFamily="18" charset="0"/>
              </a:rPr>
              <a:t>exhibits for sale or </a:t>
            </a:r>
            <a:r>
              <a:rPr lang="en-US" sz="3600" dirty="0" smtClean="0">
                <a:latin typeface="Times New Roman" pitchFamily="18" charset="0"/>
                <a:cs typeface="Times New Roman" pitchFamily="18" charset="0"/>
              </a:rPr>
              <a:t>distributes’ </a:t>
            </a:r>
            <a:r>
              <a:rPr lang="en-US" sz="3600" dirty="0">
                <a:latin typeface="Times New Roman" pitchFamily="18" charset="0"/>
                <a:cs typeface="Times New Roman" pitchFamily="18" charset="0"/>
              </a:rPr>
              <a:t>a drug without a </a:t>
            </a:r>
            <a:r>
              <a:rPr lang="en-US" sz="3600" dirty="0" err="1">
                <a:latin typeface="Times New Roman" pitchFamily="18" charset="0"/>
                <a:cs typeface="Times New Roman" pitchFamily="18" charset="0"/>
              </a:rPr>
              <a:t>licence</a:t>
            </a:r>
            <a:r>
              <a:rPr lang="en-US" sz="3600" dirty="0">
                <a:latin typeface="Times New Roman" pitchFamily="18" charset="0"/>
                <a:cs typeface="Times New Roman" pitchFamily="18" charset="0"/>
              </a:rPr>
              <a:t>, is liable </a:t>
            </a:r>
            <a:r>
              <a:rPr lang="en-US" sz="3600" dirty="0" smtClean="0">
                <a:latin typeface="Times New Roman" pitchFamily="18" charset="0"/>
                <a:cs typeface="Times New Roman" pitchFamily="18" charset="0"/>
              </a:rPr>
              <a:t>for punishment</a:t>
            </a:r>
            <a:r>
              <a:rPr lang="en-US" sz="3600" dirty="0">
                <a:latin typeface="Times New Roman" pitchFamily="18" charset="0"/>
                <a:cs typeface="Times New Roman" pitchFamily="18" charset="0"/>
              </a:rPr>
              <a:t>.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In </a:t>
            </a:r>
            <a:r>
              <a:rPr lang="en-US" sz="3600" dirty="0">
                <a:latin typeface="Times New Roman" pitchFamily="18" charset="0"/>
                <a:cs typeface="Times New Roman" pitchFamily="18" charset="0"/>
              </a:rPr>
              <a:t>holding that mere stocking is not an offence within </a:t>
            </a:r>
            <a:r>
              <a:rPr lang="en-US" sz="3600" dirty="0" smtClean="0">
                <a:latin typeface="Times New Roman" pitchFamily="18" charset="0"/>
                <a:cs typeface="Times New Roman" pitchFamily="18" charset="0"/>
              </a:rPr>
              <a:t>the section</a:t>
            </a:r>
            <a:r>
              <a:rPr lang="en-US" sz="3600" dirty="0">
                <a:latin typeface="Times New Roman" pitchFamily="18" charset="0"/>
                <a:cs typeface="Times New Roman" pitchFamily="18" charset="0"/>
              </a:rPr>
              <a:t>, the Supreme Court pointed out the presence of comma </a:t>
            </a:r>
            <a:r>
              <a:rPr lang="en-US" sz="3600" dirty="0" smtClean="0">
                <a:latin typeface="Times New Roman" pitchFamily="18" charset="0"/>
                <a:cs typeface="Times New Roman" pitchFamily="18" charset="0"/>
              </a:rPr>
              <a:t>after ‘manufactures </a:t>
            </a:r>
            <a:r>
              <a:rPr lang="en-US" sz="3600" dirty="0">
                <a:latin typeface="Times New Roman" pitchFamily="18" charset="0"/>
                <a:cs typeface="Times New Roman" pitchFamily="18" charset="0"/>
              </a:rPr>
              <a:t>for </a:t>
            </a:r>
            <a:r>
              <a:rPr lang="en-US" sz="3600" dirty="0" smtClean="0">
                <a:latin typeface="Times New Roman" pitchFamily="18" charset="0"/>
                <a:cs typeface="Times New Roman" pitchFamily="18" charset="0"/>
              </a:rPr>
              <a:t>sale’ </a:t>
            </a:r>
            <a:r>
              <a:rPr lang="en-US" sz="3600" dirty="0">
                <a:latin typeface="Times New Roman" pitchFamily="18" charset="0"/>
                <a:cs typeface="Times New Roman" pitchFamily="18" charset="0"/>
              </a:rPr>
              <a:t>and 'sells' and absence of any comma after 'stocks'.</a:t>
            </a:r>
          </a:p>
          <a:p>
            <a:r>
              <a:rPr lang="en-US" sz="3600" dirty="0">
                <a:latin typeface="Times New Roman" pitchFamily="18" charset="0"/>
                <a:cs typeface="Times New Roman" pitchFamily="18" charset="0"/>
              </a:rPr>
              <a:t>It was, therefore, held that only stocking for sale could amount to </a:t>
            </a:r>
            <a:r>
              <a:rPr lang="en-US" sz="3600" dirty="0" smtClean="0">
                <a:latin typeface="Times New Roman" pitchFamily="18" charset="0"/>
                <a:cs typeface="Times New Roman" pitchFamily="18" charset="0"/>
              </a:rPr>
              <a:t>offence and </a:t>
            </a:r>
            <a:r>
              <a:rPr lang="en-US" sz="3600" dirty="0">
                <a:latin typeface="Times New Roman" pitchFamily="18" charset="0"/>
                <a:cs typeface="Times New Roman" pitchFamily="18" charset="0"/>
              </a:rPr>
              <a:t>not </a:t>
            </a:r>
            <a:r>
              <a:rPr lang="en-US" sz="3600" dirty="0" smtClean="0">
                <a:latin typeface="Times New Roman" pitchFamily="18" charset="0"/>
                <a:cs typeface="Times New Roman" pitchFamily="18" charset="0"/>
              </a:rPr>
              <a:t>mere </a:t>
            </a:r>
            <a:r>
              <a:rPr lang="en-US" sz="3600" dirty="0">
                <a:latin typeface="Times New Roman" pitchFamily="18" charset="0"/>
                <a:cs typeface="Times New Roman" pitchFamily="18" charset="0"/>
              </a:rPr>
              <a:t>stocking.</a:t>
            </a: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sz="3600" i="1" dirty="0">
                <a:latin typeface="Times New Roman" pitchFamily="18" charset="0"/>
                <a:cs typeface="Times New Roman" pitchFamily="18" charset="0"/>
              </a:rPr>
              <a:t>Dr. M. K. </a:t>
            </a:r>
            <a:r>
              <a:rPr lang="en-US" sz="3600" i="1" dirty="0" err="1">
                <a:latin typeface="Times New Roman" pitchFamily="18" charset="0"/>
                <a:cs typeface="Times New Roman" pitchFamily="18" charset="0"/>
              </a:rPr>
              <a:t>Salpekar</a:t>
            </a:r>
            <a:r>
              <a:rPr lang="en-US" sz="3600" i="1" dirty="0">
                <a:latin typeface="Times New Roman" pitchFamily="18" charset="0"/>
                <a:cs typeface="Times New Roman" pitchFamily="18" charset="0"/>
              </a:rPr>
              <a:t> v. Sunil </a:t>
            </a:r>
            <a:r>
              <a:rPr lang="en-US" sz="3600" i="1" dirty="0" err="1">
                <a:latin typeface="Times New Roman" pitchFamily="18" charset="0"/>
                <a:cs typeface="Times New Roman" pitchFamily="18" charset="0"/>
              </a:rPr>
              <a:t>KumarShamsunder</a:t>
            </a:r>
            <a:r>
              <a:rPr lang="en-US" sz="3600" i="1" dirty="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Chaudhari</a:t>
            </a:r>
            <a:r>
              <a:rPr lang="en-US" sz="3600" i="1"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(1979)</a:t>
            </a:r>
            <a:endParaRPr lang="en-US" sz="3600" i="1" dirty="0">
              <a:latin typeface="Times New Roman" pitchFamily="18" charset="0"/>
              <a:cs typeface="Times New Roman" pitchFamily="18" charset="0"/>
            </a:endParaRPr>
          </a:p>
          <a:p>
            <a:r>
              <a:rPr lang="en-US" sz="3600" dirty="0" smtClean="0">
                <a:latin typeface="Times New Roman" pitchFamily="18" charset="0"/>
                <a:cs typeface="Times New Roman" pitchFamily="18" charset="0"/>
              </a:rPr>
              <a:t>The court </a:t>
            </a:r>
            <a:r>
              <a:rPr lang="en-US" sz="3600" dirty="0">
                <a:latin typeface="Times New Roman" pitchFamily="18" charset="0"/>
                <a:cs typeface="Times New Roman" pitchFamily="18" charset="0"/>
              </a:rPr>
              <a:t>construed clause 13 (3) v </a:t>
            </a:r>
            <a:r>
              <a:rPr lang="en-US" sz="3600" dirty="0" smtClean="0">
                <a:latin typeface="Times New Roman" pitchFamily="18" charset="0"/>
                <a:cs typeface="Times New Roman" pitchFamily="18" charset="0"/>
              </a:rPr>
              <a:t>of the </a:t>
            </a:r>
            <a:r>
              <a:rPr lang="en-US" sz="3600" dirty="0">
                <a:latin typeface="Times New Roman" pitchFamily="18" charset="0"/>
                <a:cs typeface="Times New Roman" pitchFamily="18" charset="0"/>
              </a:rPr>
              <a:t>C.P. and Berar Letting of Houses and Rent Control Order.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This provision </a:t>
            </a:r>
            <a:r>
              <a:rPr lang="en-US" sz="3600" dirty="0">
                <a:latin typeface="Times New Roman" pitchFamily="18" charset="0"/>
                <a:cs typeface="Times New Roman" pitchFamily="18" charset="0"/>
              </a:rPr>
              <a:t>permits ejectment of a tenant on the ground that "the tenant </a:t>
            </a:r>
            <a:r>
              <a:rPr lang="en-US" sz="3600" dirty="0" smtClean="0">
                <a:latin typeface="Times New Roman" pitchFamily="18" charset="0"/>
                <a:cs typeface="Times New Roman" pitchFamily="18" charset="0"/>
              </a:rPr>
              <a:t>has secured </a:t>
            </a:r>
            <a:r>
              <a:rPr lang="en-US" sz="3600" dirty="0">
                <a:latin typeface="Times New Roman" pitchFamily="18" charset="0"/>
                <a:cs typeface="Times New Roman" pitchFamily="18" charset="0"/>
              </a:rPr>
              <a:t>alternative </a:t>
            </a:r>
            <a:r>
              <a:rPr lang="en-US" sz="3600" dirty="0" smtClean="0">
                <a:latin typeface="Times New Roman" pitchFamily="18" charset="0"/>
                <a:cs typeface="Times New Roman" pitchFamily="18" charset="0"/>
              </a:rPr>
              <a:t> accommodation</a:t>
            </a:r>
            <a:r>
              <a:rPr lang="en-US" sz="3600" dirty="0">
                <a:latin typeface="Times New Roman" pitchFamily="18" charset="0"/>
                <a:cs typeface="Times New Roman" pitchFamily="18" charset="0"/>
              </a:rPr>
              <a:t>, or has left the area for a </a:t>
            </a:r>
            <a:r>
              <a:rPr lang="en-US" sz="3600" dirty="0" smtClean="0">
                <a:latin typeface="Times New Roman" pitchFamily="18" charset="0"/>
                <a:cs typeface="Times New Roman" pitchFamily="18" charset="0"/>
              </a:rPr>
              <a:t>continuous period </a:t>
            </a:r>
            <a:r>
              <a:rPr lang="en-US" sz="3600" dirty="0">
                <a:latin typeface="Times New Roman" pitchFamily="18" charset="0"/>
                <a:cs typeface="Times New Roman" pitchFamily="18" charset="0"/>
              </a:rPr>
              <a:t>of four months and does not reasonably need the house."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In holding </a:t>
            </a:r>
            <a:r>
              <a:rPr lang="en-US" sz="3600" dirty="0">
                <a:latin typeface="Times New Roman" pitchFamily="18" charset="0"/>
                <a:cs typeface="Times New Roman" pitchFamily="18" charset="0"/>
              </a:rPr>
              <a:t>that the requirement that the tenant </a:t>
            </a:r>
            <a:r>
              <a:rPr lang="en-US" sz="3600" dirty="0" smtClean="0">
                <a:latin typeface="Times New Roman" pitchFamily="18" charset="0"/>
                <a:cs typeface="Times New Roman" pitchFamily="18" charset="0"/>
              </a:rPr>
              <a:t>‘does </a:t>
            </a:r>
            <a:r>
              <a:rPr lang="en-US" sz="3600" dirty="0">
                <a:latin typeface="Times New Roman" pitchFamily="18" charset="0"/>
                <a:cs typeface="Times New Roman" pitchFamily="18" charset="0"/>
              </a:rPr>
              <a:t>not reasonably need </a:t>
            </a:r>
            <a:r>
              <a:rPr lang="en-US" sz="3600" dirty="0" smtClean="0">
                <a:latin typeface="Times New Roman" pitchFamily="18" charset="0"/>
                <a:cs typeface="Times New Roman" pitchFamily="18" charset="0"/>
              </a:rPr>
              <a:t>the house’ </a:t>
            </a:r>
            <a:r>
              <a:rPr lang="en-US" sz="3600" dirty="0">
                <a:latin typeface="Times New Roman" pitchFamily="18" charset="0"/>
                <a:cs typeface="Times New Roman" pitchFamily="18" charset="0"/>
              </a:rPr>
              <a:t>has no application when he </a:t>
            </a:r>
            <a:r>
              <a:rPr lang="en-US" sz="3600" dirty="0" smtClean="0">
                <a:latin typeface="Times New Roman" pitchFamily="18" charset="0"/>
                <a:cs typeface="Times New Roman" pitchFamily="18" charset="0"/>
              </a:rPr>
              <a:t>‘has </a:t>
            </a:r>
            <a:r>
              <a:rPr lang="en-US" sz="3600" dirty="0">
                <a:latin typeface="Times New Roman" pitchFamily="18" charset="0"/>
                <a:cs typeface="Times New Roman" pitchFamily="18" charset="0"/>
              </a:rPr>
              <a:t>secured </a:t>
            </a:r>
            <a:r>
              <a:rPr lang="en-US" sz="3600" dirty="0" smtClean="0">
                <a:latin typeface="Times New Roman" pitchFamily="18" charset="0"/>
                <a:cs typeface="Times New Roman" pitchFamily="18" charset="0"/>
              </a:rPr>
              <a:t>alternative accommodation’ </a:t>
            </a:r>
            <a:r>
              <a:rPr lang="en-US" sz="3600" dirty="0">
                <a:latin typeface="Times New Roman" pitchFamily="18" charset="0"/>
                <a:cs typeface="Times New Roman" pitchFamily="18" charset="0"/>
              </a:rPr>
              <a:t>the court referred and relied upon the </a:t>
            </a:r>
            <a:r>
              <a:rPr lang="en-US" sz="3600" dirty="0" smtClean="0">
                <a:latin typeface="Times New Roman" pitchFamily="18" charset="0"/>
                <a:cs typeface="Times New Roman" pitchFamily="18" charset="0"/>
              </a:rPr>
              <a:t>punctuation comma </a:t>
            </a:r>
            <a:r>
              <a:rPr lang="en-US" sz="3600" dirty="0">
                <a:latin typeface="Times New Roman" pitchFamily="18" charset="0"/>
                <a:cs typeface="Times New Roman" pitchFamily="18" charset="0"/>
              </a:rPr>
              <a:t>after the words </a:t>
            </a:r>
            <a:r>
              <a:rPr lang="en-US" sz="3600" dirty="0" smtClean="0">
                <a:latin typeface="Times New Roman" pitchFamily="18" charset="0"/>
                <a:cs typeface="Times New Roman" pitchFamily="18" charset="0"/>
              </a:rPr>
              <a:t>‘alternative </a:t>
            </a:r>
            <a:r>
              <a:rPr lang="en-US" sz="3600" dirty="0">
                <a:latin typeface="Times New Roman" pitchFamily="18" charset="0"/>
                <a:cs typeface="Times New Roman" pitchFamily="18" charset="0"/>
              </a:rPr>
              <a:t>accommodation</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marL="0" indent="0">
              <a:buNone/>
            </a:pPr>
            <a:r>
              <a:rPr lang="en-US" sz="3600" b="1" dirty="0" smtClean="0">
                <a:latin typeface="Times New Roman" pitchFamily="18" charset="0"/>
                <a:cs typeface="Times New Roman" pitchFamily="18" charset="0"/>
              </a:rPr>
              <a:t>Illustrations</a:t>
            </a:r>
          </a:p>
          <a:p>
            <a:r>
              <a:rPr lang="en-US" sz="3600" dirty="0">
                <a:latin typeface="Times New Roman" pitchFamily="18" charset="0"/>
                <a:cs typeface="Times New Roman" pitchFamily="18" charset="0"/>
              </a:rPr>
              <a:t>Illustrations appended to a section from part of the statute </a:t>
            </a:r>
            <a:r>
              <a:rPr lang="en-US" sz="3600" dirty="0" smtClean="0">
                <a:latin typeface="Times New Roman" pitchFamily="18" charset="0"/>
                <a:cs typeface="Times New Roman" pitchFamily="18" charset="0"/>
              </a:rPr>
              <a:t>though </a:t>
            </a:r>
            <a:r>
              <a:rPr lang="en-US" sz="3600" dirty="0">
                <a:latin typeface="Times New Roman" pitchFamily="18" charset="0"/>
                <a:cs typeface="Times New Roman" pitchFamily="18" charset="0"/>
              </a:rPr>
              <a:t>forming no part of the </a:t>
            </a:r>
            <a:r>
              <a:rPr lang="en-US" sz="3600" dirty="0" smtClean="0">
                <a:latin typeface="Times New Roman" pitchFamily="18" charset="0"/>
                <a:cs typeface="Times New Roman" pitchFamily="18" charset="0"/>
              </a:rPr>
              <a:t>section.</a:t>
            </a:r>
          </a:p>
          <a:p>
            <a:r>
              <a:rPr lang="en-US" sz="3600" dirty="0" smtClean="0">
                <a:latin typeface="Times New Roman" pitchFamily="18" charset="0"/>
                <a:cs typeface="Times New Roman" pitchFamily="18" charset="0"/>
              </a:rPr>
              <a:t>They are </a:t>
            </a:r>
            <a:r>
              <a:rPr lang="en-US" sz="3600" dirty="0">
                <a:latin typeface="Times New Roman" pitchFamily="18" charset="0"/>
                <a:cs typeface="Times New Roman" pitchFamily="18" charset="0"/>
              </a:rPr>
              <a:t>of relevance and value in </a:t>
            </a:r>
            <a:r>
              <a:rPr lang="en-US" sz="3600" dirty="0" smtClean="0">
                <a:latin typeface="Times New Roman" pitchFamily="18" charset="0"/>
                <a:cs typeface="Times New Roman" pitchFamily="18" charset="0"/>
              </a:rPr>
              <a:t>the construction </a:t>
            </a:r>
            <a:r>
              <a:rPr lang="en-US" sz="3600" dirty="0">
                <a:latin typeface="Times New Roman" pitchFamily="18" charset="0"/>
                <a:cs typeface="Times New Roman" pitchFamily="18" charset="0"/>
              </a:rPr>
              <a:t>of the text of the </a:t>
            </a:r>
            <a:r>
              <a:rPr lang="en-US" sz="3600" dirty="0" smtClean="0">
                <a:latin typeface="Times New Roman" pitchFamily="18" charset="0"/>
                <a:cs typeface="Times New Roman" pitchFamily="18" charset="0"/>
              </a:rPr>
              <a:t>section.</a:t>
            </a:r>
          </a:p>
          <a:p>
            <a:r>
              <a:rPr lang="en-US" sz="3600" dirty="0" smtClean="0">
                <a:latin typeface="Times New Roman" pitchFamily="18" charset="0"/>
                <a:cs typeface="Times New Roman" pitchFamily="18" charset="0"/>
              </a:rPr>
              <a:t>However an illustration cannot go beyond the section.</a:t>
            </a:r>
          </a:p>
          <a:p>
            <a:r>
              <a:rPr lang="en-US" sz="3600" dirty="0" smtClean="0">
                <a:latin typeface="Times New Roman" pitchFamily="18" charset="0"/>
                <a:cs typeface="Times New Roman" pitchFamily="18" charset="0"/>
              </a:rPr>
              <a:t>If </a:t>
            </a:r>
            <a:r>
              <a:rPr lang="en-US" sz="3600" dirty="0">
                <a:latin typeface="Times New Roman" pitchFamily="18" charset="0"/>
                <a:cs typeface="Times New Roman" pitchFamily="18" charset="0"/>
              </a:rPr>
              <a:t>the text is clear and the illustration beyond it, the illustration can’t extend or limit the scope of the </a:t>
            </a:r>
            <a:r>
              <a:rPr lang="en-US" sz="3600" dirty="0" smtClean="0">
                <a:latin typeface="Times New Roman" pitchFamily="18" charset="0"/>
                <a:cs typeface="Times New Roman" pitchFamily="18" charset="0"/>
              </a:rPr>
              <a:t>text.</a:t>
            </a:r>
          </a:p>
          <a:p>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can be rejected on the ground of repugnancy to the section itself. </a:t>
            </a:r>
          </a:p>
          <a:p>
            <a:r>
              <a:rPr lang="en-US" sz="3600" i="1" dirty="0" err="1" smtClean="0">
                <a:latin typeface="Times New Roman" pitchFamily="18" charset="0"/>
                <a:cs typeface="Times New Roman" pitchFamily="18" charset="0"/>
              </a:rPr>
              <a:t>Shambhu</a:t>
            </a:r>
            <a:r>
              <a:rPr lang="en-US" sz="3600" i="1" dirty="0" smtClean="0">
                <a:latin typeface="Times New Roman" pitchFamily="18" charset="0"/>
                <a:cs typeface="Times New Roman" pitchFamily="18" charset="0"/>
              </a:rPr>
              <a:t> </a:t>
            </a:r>
            <a:r>
              <a:rPr lang="en-US" sz="3600" i="1" dirty="0" err="1">
                <a:latin typeface="Times New Roman" pitchFamily="18" charset="0"/>
                <a:cs typeface="Times New Roman" pitchFamily="18" charset="0"/>
              </a:rPr>
              <a:t>Nath</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Mehra</a:t>
            </a:r>
            <a:r>
              <a:rPr lang="en-US" sz="3600" i="1" dirty="0">
                <a:latin typeface="Times New Roman" pitchFamily="18" charset="0"/>
                <a:cs typeface="Times New Roman" pitchFamily="18" charset="0"/>
              </a:rPr>
              <a:t> v. State of </a:t>
            </a:r>
            <a:r>
              <a:rPr lang="en-US" sz="3600" i="1" dirty="0" smtClean="0">
                <a:latin typeface="Times New Roman" pitchFamily="18" charset="0"/>
                <a:cs typeface="Times New Roman" pitchFamily="18" charset="0"/>
              </a:rPr>
              <a:t>Ajmer (1956)</a:t>
            </a:r>
          </a:p>
          <a:p>
            <a:r>
              <a:rPr lang="en-US" sz="3600" dirty="0" smtClean="0">
                <a:latin typeface="Times New Roman" pitchFamily="18" charset="0"/>
                <a:cs typeface="Times New Roman" pitchFamily="18" charset="0"/>
              </a:rPr>
              <a:t>“an </a:t>
            </a:r>
            <a:r>
              <a:rPr lang="en-US" sz="3600" dirty="0">
                <a:latin typeface="Times New Roman" pitchFamily="18" charset="0"/>
                <a:cs typeface="Times New Roman" pitchFamily="18" charset="0"/>
              </a:rPr>
              <a:t>Illustration does not exhaust the </a:t>
            </a:r>
            <a:r>
              <a:rPr lang="en-US" sz="3600" dirty="0" smtClean="0">
                <a:latin typeface="Times New Roman" pitchFamily="18" charset="0"/>
                <a:cs typeface="Times New Roman" pitchFamily="18" charset="0"/>
              </a:rPr>
              <a:t>full content </a:t>
            </a:r>
            <a:r>
              <a:rPr lang="en-US" sz="3600" dirty="0">
                <a:latin typeface="Times New Roman" pitchFamily="18" charset="0"/>
                <a:cs typeface="Times New Roman" pitchFamily="18" charset="0"/>
              </a:rPr>
              <a:t>of the section which it illustrates but it can </a:t>
            </a:r>
            <a:r>
              <a:rPr lang="en-US" sz="3600" dirty="0" smtClean="0">
                <a:latin typeface="Times New Roman" pitchFamily="18" charset="0"/>
                <a:cs typeface="Times New Roman" pitchFamily="18" charset="0"/>
              </a:rPr>
              <a:t>neither curtail </a:t>
            </a:r>
            <a:r>
              <a:rPr lang="en-US" sz="3600" dirty="0">
                <a:latin typeface="Times New Roman" pitchFamily="18" charset="0"/>
                <a:cs typeface="Times New Roman" pitchFamily="18" charset="0"/>
              </a:rPr>
              <a:t>nor expand its </a:t>
            </a:r>
            <a:r>
              <a:rPr lang="en-US" sz="3600" dirty="0" smtClean="0">
                <a:latin typeface="Times New Roman" pitchFamily="18" charset="0"/>
                <a:cs typeface="Times New Roman" pitchFamily="18" charset="0"/>
              </a:rPr>
              <a:t>ambit”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3600" b="1" dirty="0" smtClean="0"/>
              <a:t>Section11, IEA </a:t>
            </a:r>
            <a:r>
              <a:rPr lang="en-US" sz="3600" b="1" dirty="0"/>
              <a:t>When facts not otherwise relevant become relevant</a:t>
            </a:r>
          </a:p>
          <a:p>
            <a:r>
              <a:rPr lang="en-US" sz="3600" dirty="0"/>
              <a:t>Facts not otherwise relevant are relevant-</a:t>
            </a:r>
          </a:p>
          <a:p>
            <a:pPr marL="0" indent="0">
              <a:buNone/>
            </a:pPr>
            <a:r>
              <a:rPr lang="en-US" sz="3600" dirty="0"/>
              <a:t> </a:t>
            </a:r>
          </a:p>
          <a:p>
            <a:pPr marL="0" indent="0">
              <a:buNone/>
            </a:pPr>
            <a:r>
              <a:rPr lang="en-US" sz="3600" dirty="0"/>
              <a:t>(1) If they are inconsistent with any fact is issue or relevant fact;</a:t>
            </a:r>
          </a:p>
          <a:p>
            <a:pPr marL="0" indent="0">
              <a:buNone/>
            </a:pPr>
            <a:r>
              <a:rPr lang="en-US" sz="3600" dirty="0" smtClean="0"/>
              <a:t>(</a:t>
            </a:r>
            <a:r>
              <a:rPr lang="en-US" sz="3600" dirty="0"/>
              <a:t>2) If by themselves or in connection with other facts they make the existence or non-existence of any fact in issue or relevant fact highly probable or </a:t>
            </a:r>
            <a:r>
              <a:rPr lang="en-US" sz="3600" dirty="0" smtClean="0"/>
              <a:t>improbable</a:t>
            </a:r>
            <a:r>
              <a:rPr lang="en-US" sz="3600" dirty="0"/>
              <a:t> </a:t>
            </a:r>
          </a:p>
          <a:p>
            <a:r>
              <a:rPr lang="en-US" sz="3600" dirty="0"/>
              <a:t>Illustration</a:t>
            </a:r>
          </a:p>
          <a:p>
            <a:r>
              <a:rPr lang="en-US" sz="3600" dirty="0" smtClean="0"/>
              <a:t>(</a:t>
            </a:r>
            <a:r>
              <a:rPr lang="en-US" sz="3600" dirty="0"/>
              <a:t>a) The question is, whether A committed a crime at Calcutta on a certain day</a:t>
            </a:r>
            <a:r>
              <a:rPr lang="en-US" sz="3600" dirty="0" smtClean="0"/>
              <a:t>.</a:t>
            </a:r>
            <a:r>
              <a:rPr lang="en-US" sz="3600" dirty="0"/>
              <a:t> </a:t>
            </a:r>
          </a:p>
          <a:p>
            <a:r>
              <a:rPr lang="en-US" sz="3600" dirty="0"/>
              <a:t>The fact that, on that day, A was at Lahore is </a:t>
            </a:r>
            <a:r>
              <a:rPr lang="en-US" sz="3600" dirty="0" smtClean="0"/>
              <a:t>relevant….</a:t>
            </a:r>
            <a:endParaRPr lang="en-US" sz="3600" dirty="0"/>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4000" b="1" dirty="0" smtClean="0">
                <a:latin typeface="Times New Roman" pitchFamily="18" charset="0"/>
                <a:cs typeface="Times New Roman" pitchFamily="18" charset="0"/>
              </a:rPr>
              <a:t>Interpretation Clause</a:t>
            </a:r>
            <a:endParaRPr lang="en-US" sz="4000" b="1" dirty="0">
              <a:latin typeface="Times New Roman" pitchFamily="18" charset="0"/>
              <a:cs typeface="Times New Roman" pitchFamily="18" charset="0"/>
            </a:endParaRPr>
          </a:p>
          <a:p>
            <a:r>
              <a:rPr lang="en-US" sz="3600" dirty="0" smtClean="0">
                <a:latin typeface="Times New Roman" pitchFamily="18" charset="0"/>
                <a:cs typeface="Times New Roman" pitchFamily="18" charset="0"/>
              </a:rPr>
              <a:t>AKA </a:t>
            </a:r>
            <a:r>
              <a:rPr lang="en-US" sz="3600" dirty="0">
                <a:latin typeface="Times New Roman" pitchFamily="18" charset="0"/>
                <a:cs typeface="Times New Roman" pitchFamily="18" charset="0"/>
              </a:rPr>
              <a:t>Definition </a:t>
            </a:r>
            <a:r>
              <a:rPr lang="en-US" sz="3600" dirty="0" smtClean="0">
                <a:latin typeface="Times New Roman" pitchFamily="18" charset="0"/>
                <a:cs typeface="Times New Roman" pitchFamily="18" charset="0"/>
              </a:rPr>
              <a:t>section. </a:t>
            </a:r>
          </a:p>
          <a:p>
            <a:r>
              <a:rPr lang="en-US" sz="3600" dirty="0" smtClean="0">
                <a:latin typeface="Times New Roman" pitchFamily="18" charset="0"/>
                <a:cs typeface="Times New Roman" pitchFamily="18" charset="0"/>
              </a:rPr>
              <a:t>It provides </a:t>
            </a:r>
            <a:r>
              <a:rPr lang="en-US" sz="3600" dirty="0">
                <a:latin typeface="Times New Roman" pitchFamily="18" charset="0"/>
                <a:cs typeface="Times New Roman" pitchFamily="18" charset="0"/>
              </a:rPr>
              <a:t>an important aid to gather intention of the legislature</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Legislature often gives definitions of certain words to remove ambiguity and extend the ordinary meaning of the words or phrases in question.</a:t>
            </a:r>
          </a:p>
          <a:p>
            <a:r>
              <a:rPr lang="en-US" sz="3600" dirty="0">
                <a:latin typeface="Times New Roman" pitchFamily="18" charset="0"/>
                <a:cs typeface="Times New Roman" pitchFamily="18" charset="0"/>
              </a:rPr>
              <a:t>Definition is a statement that explains the meaning, nature and content of something one is defining in a precise and articulate manner</a:t>
            </a:r>
            <a:r>
              <a:rPr lang="en-US" sz="3600" dirty="0" smtClean="0">
                <a:latin typeface="Times New Roman" pitchFamily="18" charset="0"/>
                <a:cs typeface="Times New Roman" pitchFamily="18" charset="0"/>
              </a:rPr>
              <a:t>.</a:t>
            </a:r>
          </a:p>
          <a:p>
            <a:endParaRPr lang="en-US" sz="3600" dirty="0" smtClean="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sz="3600" dirty="0" err="1">
                <a:latin typeface="Times New Roman" pitchFamily="18" charset="0"/>
                <a:cs typeface="Times New Roman" pitchFamily="18" charset="0"/>
              </a:rPr>
              <a:t>Khanna</a:t>
            </a:r>
            <a:r>
              <a:rPr lang="en-US" sz="3600" dirty="0">
                <a:latin typeface="Times New Roman" pitchFamily="18" charset="0"/>
                <a:cs typeface="Times New Roman" pitchFamily="18" charset="0"/>
              </a:rPr>
              <a:t> J</a:t>
            </a:r>
            <a:r>
              <a:rPr lang="en-US" sz="3600" dirty="0" smtClean="0">
                <a:latin typeface="Times New Roman" pitchFamily="18" charset="0"/>
                <a:cs typeface="Times New Roman" pitchFamily="18" charset="0"/>
              </a:rPr>
              <a:t>., in </a:t>
            </a:r>
            <a:r>
              <a:rPr lang="en-US" sz="3600" i="1" dirty="0" smtClean="0">
                <a:latin typeface="Times New Roman" pitchFamily="18" charset="0"/>
                <a:cs typeface="Times New Roman" pitchFamily="18" charset="0"/>
              </a:rPr>
              <a:t>Indira </a:t>
            </a:r>
            <a:r>
              <a:rPr lang="en-US" sz="3600" i="1" dirty="0">
                <a:latin typeface="Times New Roman" pitchFamily="18" charset="0"/>
                <a:cs typeface="Times New Roman" pitchFamily="18" charset="0"/>
              </a:rPr>
              <a:t>Nehru Gandhi V. Raj </a:t>
            </a:r>
            <a:r>
              <a:rPr lang="en-US" sz="3600" i="1" dirty="0" err="1" smtClean="0">
                <a:latin typeface="Times New Roman" pitchFamily="18" charset="0"/>
                <a:cs typeface="Times New Roman" pitchFamily="18" charset="0"/>
              </a:rPr>
              <a:t>Narain</a:t>
            </a:r>
            <a:r>
              <a:rPr lang="en-US" sz="3600" i="1" dirty="0" smtClean="0">
                <a:latin typeface="Times New Roman" pitchFamily="18" charset="0"/>
                <a:cs typeface="Times New Roman" pitchFamily="18" charset="0"/>
              </a:rPr>
              <a:t>(1975)</a:t>
            </a:r>
            <a:r>
              <a:rPr lang="en-US" sz="3600" dirty="0" smtClean="0">
                <a:latin typeface="Times New Roman" pitchFamily="18" charset="0"/>
                <a:cs typeface="Times New Roman" pitchFamily="18" charset="0"/>
              </a:rPr>
              <a:t> :</a:t>
            </a:r>
          </a:p>
          <a:p>
            <a:pPr marL="0" indent="0">
              <a:buNone/>
            </a:pPr>
            <a:r>
              <a:rPr lang="en-US" sz="3600" dirty="0" smtClean="0">
                <a:latin typeface="Times New Roman" pitchFamily="18" charset="0"/>
                <a:cs typeface="Times New Roman" pitchFamily="18" charset="0"/>
              </a:rPr>
              <a:t>“A </a:t>
            </a:r>
            <a:r>
              <a:rPr lang="en-US" sz="3600" dirty="0">
                <a:latin typeface="Times New Roman" pitchFamily="18" charset="0"/>
                <a:cs typeface="Times New Roman" pitchFamily="18" charset="0"/>
              </a:rPr>
              <a:t>definition clause in a statute is a legislative device with a view to avoid making different provisions of the statute cumbersome. Where a the effect is that </a:t>
            </a:r>
            <a:r>
              <a:rPr lang="en-US" sz="3600" dirty="0" smtClean="0">
                <a:latin typeface="Times New Roman" pitchFamily="18" charset="0"/>
                <a:cs typeface="Times New Roman" pitchFamily="18" charset="0"/>
              </a:rPr>
              <a:t>where ever </a:t>
            </a:r>
            <a:r>
              <a:rPr lang="en-US" sz="3600" dirty="0">
                <a:latin typeface="Times New Roman" pitchFamily="18" charset="0"/>
                <a:cs typeface="Times New Roman" pitchFamily="18" charset="0"/>
              </a:rPr>
              <a:t>the word defined is used in a provision to which that definition is </a:t>
            </a:r>
            <a:r>
              <a:rPr lang="en-US" sz="3600" dirty="0" smtClean="0">
                <a:latin typeface="Times New Roman" pitchFamily="18" charset="0"/>
                <a:cs typeface="Times New Roman" pitchFamily="18" charset="0"/>
              </a:rPr>
              <a:t>applicable, the </a:t>
            </a:r>
            <a:r>
              <a:rPr lang="en-US" sz="3600" dirty="0">
                <a:latin typeface="Times New Roman" pitchFamily="18" charset="0"/>
                <a:cs typeface="Times New Roman" pitchFamily="18" charset="0"/>
              </a:rPr>
              <a:t>definition of the word gets substituted. Where, however, the definition is preceded by the </a:t>
            </a:r>
            <a:r>
              <a:rPr lang="en-US" sz="3600" dirty="0" smtClean="0">
                <a:latin typeface="Times New Roman" pitchFamily="18" charset="0"/>
                <a:cs typeface="Times New Roman" pitchFamily="18" charset="0"/>
              </a:rPr>
              <a:t>words "unless </a:t>
            </a:r>
            <a:r>
              <a:rPr lang="en-US" sz="3600" dirty="0">
                <a:latin typeface="Times New Roman" pitchFamily="18" charset="0"/>
                <a:cs typeface="Times New Roman" pitchFamily="18" charset="0"/>
              </a:rPr>
              <a:t>the context otherwise requires", the connotation is that normally it is the definition given in </a:t>
            </a:r>
            <a:r>
              <a:rPr lang="en-US" sz="3600" dirty="0" smtClean="0">
                <a:latin typeface="Times New Roman" pitchFamily="18" charset="0"/>
                <a:cs typeface="Times New Roman" pitchFamily="18" charset="0"/>
              </a:rPr>
              <a:t>the section </a:t>
            </a:r>
            <a:r>
              <a:rPr lang="en-US" sz="3600" dirty="0">
                <a:latin typeface="Times New Roman" pitchFamily="18" charset="0"/>
                <a:cs typeface="Times New Roman" pitchFamily="18" charset="0"/>
              </a:rPr>
              <a:t>which should be applied and given effect to. This normal rule may, however, be departed from, </a:t>
            </a:r>
            <a:r>
              <a:rPr lang="en-US" sz="3600" dirty="0" smtClean="0">
                <a:latin typeface="Times New Roman" pitchFamily="18" charset="0"/>
                <a:cs typeface="Times New Roman" pitchFamily="18" charset="0"/>
              </a:rPr>
              <a:t>if there </a:t>
            </a:r>
            <a:r>
              <a:rPr lang="en-US" sz="3600" dirty="0">
                <a:latin typeface="Times New Roman" pitchFamily="18" charset="0"/>
                <a:cs typeface="Times New Roman" pitchFamily="18" charset="0"/>
              </a:rPr>
              <a:t>be something in the context to show that the definition should not be applied</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marL="0" indent="0">
              <a:buNone/>
            </a:pPr>
            <a:r>
              <a:rPr lang="en-US" sz="3600" b="1" dirty="0" smtClean="0">
                <a:latin typeface="Times New Roman" pitchFamily="18" charset="0"/>
                <a:cs typeface="Times New Roman" pitchFamily="18" charset="0"/>
              </a:rPr>
              <a:t>Restrictive and Extensive Definitions</a:t>
            </a:r>
          </a:p>
          <a:p>
            <a:r>
              <a:rPr lang="en-US" sz="3600" dirty="0" smtClean="0">
                <a:latin typeface="Times New Roman" pitchFamily="18" charset="0"/>
                <a:cs typeface="Times New Roman" pitchFamily="18" charset="0"/>
              </a:rPr>
              <a:t>Different words or phrases are used to furnish definitions. </a:t>
            </a:r>
          </a:p>
          <a:p>
            <a:r>
              <a:rPr lang="en-US" sz="3600" dirty="0">
                <a:latin typeface="Times New Roman" pitchFamily="18" charset="0"/>
                <a:cs typeface="Times New Roman" pitchFamily="18" charset="0"/>
              </a:rPr>
              <a:t>These do not take away the ordinary and natural meaning of </a:t>
            </a:r>
            <a:r>
              <a:rPr lang="en-US" sz="3600" dirty="0" smtClean="0">
                <a:latin typeface="Times New Roman" pitchFamily="18" charset="0"/>
                <a:cs typeface="Times New Roman" pitchFamily="18" charset="0"/>
              </a:rPr>
              <a:t>the words.  They either extend the meaning or give meaning to ambiguous words.</a:t>
            </a:r>
          </a:p>
          <a:p>
            <a:r>
              <a:rPr lang="en-US" sz="3600" dirty="0" smtClean="0">
                <a:latin typeface="Times New Roman" pitchFamily="18" charset="0"/>
                <a:cs typeface="Times New Roman" pitchFamily="18" charset="0"/>
              </a:rPr>
              <a:t>‘Means’- exhaustive.</a:t>
            </a:r>
          </a:p>
          <a:p>
            <a:r>
              <a:rPr lang="en-US" sz="3600" dirty="0" smtClean="0">
                <a:latin typeface="Times New Roman" pitchFamily="18" charset="0"/>
                <a:cs typeface="Times New Roman" pitchFamily="18" charset="0"/>
              </a:rPr>
              <a:t>‘Includes’- extends the ordinary meaning.</a:t>
            </a:r>
          </a:p>
          <a:p>
            <a:r>
              <a:rPr lang="en-US" sz="3600" dirty="0" smtClean="0">
                <a:latin typeface="Times New Roman" pitchFamily="18" charset="0"/>
                <a:cs typeface="Times New Roman" pitchFamily="18" charset="0"/>
              </a:rPr>
              <a:t>‘Means and includes</a:t>
            </a:r>
            <a:r>
              <a:rPr lang="en-US" sz="3600" dirty="0">
                <a:latin typeface="Times New Roman" pitchFamily="18" charset="0"/>
                <a:cs typeface="Times New Roman" pitchFamily="18" charset="0"/>
              </a:rPr>
              <a:t>’- exhaustive.</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‘denotes’- same significance as ‘includes’.</a:t>
            </a:r>
          </a:p>
          <a:p>
            <a:r>
              <a:rPr lang="en-US" sz="3600" dirty="0" smtClean="0">
                <a:latin typeface="Times New Roman" pitchFamily="18" charset="0"/>
                <a:cs typeface="Times New Roman" pitchFamily="18" charset="0"/>
              </a:rPr>
              <a:t>‘Deemed to be’- creates a legal fiction.</a:t>
            </a:r>
          </a:p>
          <a:p>
            <a:r>
              <a:rPr lang="en-US" sz="3600" dirty="0" smtClean="0">
                <a:latin typeface="Times New Roman" pitchFamily="18" charset="0"/>
                <a:cs typeface="Times New Roman" pitchFamily="18" charset="0"/>
              </a:rPr>
              <a:t>‘that is to say’- illustrative of definition.</a:t>
            </a:r>
          </a:p>
          <a:p>
            <a:r>
              <a:rPr lang="en-US" sz="3600" dirty="0" smtClean="0">
                <a:latin typeface="Times New Roman" pitchFamily="18" charset="0"/>
                <a:cs typeface="Times New Roman" pitchFamily="18" charset="0"/>
              </a:rPr>
              <a:t>Many definitions start with “unless the context requires otherwise”.</a:t>
            </a: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3600" i="1" dirty="0">
                <a:latin typeface="Times New Roman" pitchFamily="18" charset="0"/>
                <a:cs typeface="Times New Roman" pitchFamily="18" charset="0"/>
              </a:rPr>
              <a:t>P. </a:t>
            </a:r>
            <a:r>
              <a:rPr lang="en-US" sz="3600" i="1" dirty="0" err="1">
                <a:latin typeface="Times New Roman" pitchFamily="18" charset="0"/>
                <a:cs typeface="Times New Roman" pitchFamily="18" charset="0"/>
              </a:rPr>
              <a:t>Kasilingam</a:t>
            </a:r>
            <a:r>
              <a:rPr lang="en-US" sz="3600" i="1" dirty="0">
                <a:latin typeface="Times New Roman" pitchFamily="18" charset="0"/>
                <a:cs typeface="Times New Roman" pitchFamily="18" charset="0"/>
              </a:rPr>
              <a:t> v. P.S.G. College </a:t>
            </a:r>
            <a:r>
              <a:rPr lang="en-US" sz="3600" i="1" dirty="0" smtClean="0">
                <a:latin typeface="Times New Roman" pitchFamily="18" charset="0"/>
                <a:cs typeface="Times New Roman" pitchFamily="18" charset="0"/>
              </a:rPr>
              <a:t>of Technology</a:t>
            </a:r>
            <a:r>
              <a:rPr lang="en-US" sz="3600" i="1" dirty="0">
                <a:latin typeface="Times New Roman" pitchFamily="18" charset="0"/>
                <a:cs typeface="Times New Roman" pitchFamily="18" charset="0"/>
              </a:rPr>
              <a:t> (1995</a:t>
            </a:r>
            <a:r>
              <a:rPr lang="en-US" sz="3600" i="1" dirty="0" smtClean="0">
                <a:latin typeface="Times New Roman" pitchFamily="18" charset="0"/>
                <a:cs typeface="Times New Roman" pitchFamily="18" charset="0"/>
              </a:rPr>
              <a:t>)</a:t>
            </a:r>
            <a:endParaRPr lang="en-US" sz="3600" i="1" dirty="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use of the word </a:t>
            </a:r>
            <a:r>
              <a:rPr lang="en-US" sz="3600" dirty="0" smtClean="0">
                <a:latin typeface="Times New Roman" pitchFamily="18" charset="0"/>
                <a:cs typeface="Times New Roman" pitchFamily="18" charset="0"/>
              </a:rPr>
              <a:t>‘means’ </a:t>
            </a:r>
            <a:r>
              <a:rPr lang="en-US" sz="3600" dirty="0">
                <a:latin typeface="Times New Roman" pitchFamily="18" charset="0"/>
                <a:cs typeface="Times New Roman" pitchFamily="18" charset="0"/>
              </a:rPr>
              <a:t>indicates that </a:t>
            </a:r>
            <a:r>
              <a:rPr lang="en-US" sz="3600" dirty="0" smtClean="0">
                <a:latin typeface="Times New Roman" pitchFamily="18" charset="0"/>
                <a:cs typeface="Times New Roman" pitchFamily="18" charset="0"/>
              </a:rPr>
              <a:t>definition </a:t>
            </a:r>
            <a:r>
              <a:rPr lang="en-US" sz="3600" dirty="0">
                <a:latin typeface="Times New Roman" pitchFamily="18" charset="0"/>
                <a:cs typeface="Times New Roman" pitchFamily="18" charset="0"/>
              </a:rPr>
              <a:t>is a hard- and-fast definition, and no other meaning can be assigned to the expression than is put down in </a:t>
            </a:r>
            <a:r>
              <a:rPr lang="en-US" sz="3600" dirty="0" smtClean="0">
                <a:latin typeface="Times New Roman" pitchFamily="18" charset="0"/>
                <a:cs typeface="Times New Roman" pitchFamily="18" charset="0"/>
              </a:rPr>
              <a:t>definition.</a:t>
            </a:r>
          </a:p>
          <a:p>
            <a:pPr marL="0" indent="0">
              <a:buNone/>
            </a:pPr>
            <a:r>
              <a:rPr lang="en-US" sz="3600" dirty="0">
                <a:latin typeface="Times New Roman" pitchFamily="18" charset="0"/>
                <a:cs typeface="Times New Roman" pitchFamily="18" charset="0"/>
              </a:rPr>
              <a:t>The word </a:t>
            </a:r>
            <a:r>
              <a:rPr lang="en-US" sz="3600" dirty="0" smtClean="0">
                <a:latin typeface="Times New Roman" pitchFamily="18" charset="0"/>
                <a:cs typeface="Times New Roman" pitchFamily="18" charset="0"/>
              </a:rPr>
              <a:t>‘includes’ </a:t>
            </a:r>
            <a:r>
              <a:rPr lang="en-US" sz="3600" dirty="0">
                <a:latin typeface="Times New Roman" pitchFamily="18" charset="0"/>
                <a:cs typeface="Times New Roman" pitchFamily="18" charset="0"/>
              </a:rPr>
              <a:t>when used, enlarges the meaning of the expression defined so as to comprehend not only such things as they signify according to their natural import but also those things which the clause declares that they shall include. The words </a:t>
            </a:r>
            <a:r>
              <a:rPr lang="en-US" sz="3600" dirty="0" smtClean="0">
                <a:latin typeface="Times New Roman" pitchFamily="18" charset="0"/>
                <a:cs typeface="Times New Roman" pitchFamily="18" charset="0"/>
              </a:rPr>
              <a:t>‘means </a:t>
            </a:r>
            <a:r>
              <a:rPr lang="en-US" sz="3600" dirty="0">
                <a:latin typeface="Times New Roman" pitchFamily="18" charset="0"/>
                <a:cs typeface="Times New Roman" pitchFamily="18" charset="0"/>
              </a:rPr>
              <a:t>and </a:t>
            </a:r>
            <a:r>
              <a:rPr lang="en-US" sz="3600" dirty="0" smtClean="0">
                <a:latin typeface="Times New Roman" pitchFamily="18" charset="0"/>
                <a:cs typeface="Times New Roman" pitchFamily="18" charset="0"/>
              </a:rPr>
              <a:t>includes’, </a:t>
            </a:r>
            <a:r>
              <a:rPr lang="en-US" sz="3600" dirty="0">
                <a:latin typeface="Times New Roman" pitchFamily="18" charset="0"/>
                <a:cs typeface="Times New Roman" pitchFamily="18" charset="0"/>
              </a:rPr>
              <a:t>on the other hand, indicate </a:t>
            </a:r>
            <a:r>
              <a:rPr lang="en-US" sz="3600" dirty="0" smtClean="0">
                <a:latin typeface="Times New Roman" pitchFamily="18" charset="0"/>
                <a:cs typeface="Times New Roman" pitchFamily="18" charset="0"/>
              </a:rPr>
              <a:t>‘an </a:t>
            </a:r>
            <a:r>
              <a:rPr lang="en-US" sz="3600" dirty="0">
                <a:latin typeface="Times New Roman" pitchFamily="18" charset="0"/>
                <a:cs typeface="Times New Roman" pitchFamily="18" charset="0"/>
              </a:rPr>
              <a:t>exhaustive explanation of the meaning which, for the purposes of the Act, must invariably be attached to these words or </a:t>
            </a:r>
            <a:r>
              <a:rPr lang="en-US" sz="3600" dirty="0" smtClean="0">
                <a:latin typeface="Times New Roman" pitchFamily="18" charset="0"/>
                <a:cs typeface="Times New Roman" pitchFamily="18" charset="0"/>
              </a:rPr>
              <a:t>expressions’.</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931250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lgn="ctr">
              <a:buNone/>
            </a:pPr>
            <a:r>
              <a:rPr lang="en-US" sz="4400" b="1" dirty="0" smtClean="0">
                <a:latin typeface="Times New Roman" pitchFamily="18" charset="0"/>
                <a:cs typeface="Times New Roman" pitchFamily="18" charset="0"/>
              </a:rPr>
              <a:t>Internal Aids</a:t>
            </a:r>
          </a:p>
          <a:p>
            <a:pPr marL="0" indent="0">
              <a:buNone/>
            </a:pPr>
            <a:r>
              <a:rPr lang="en-US" sz="4000" b="1" dirty="0" smtClean="0">
                <a:latin typeface="Times New Roman" pitchFamily="18" charset="0"/>
                <a:cs typeface="Times New Roman" pitchFamily="18" charset="0"/>
              </a:rPr>
              <a:t>Title</a:t>
            </a:r>
          </a:p>
          <a:p>
            <a:r>
              <a:rPr lang="en-US" sz="3600" dirty="0" smtClean="0">
                <a:latin typeface="Times New Roman" pitchFamily="18" charset="0"/>
                <a:cs typeface="Times New Roman" pitchFamily="18" charset="0"/>
              </a:rPr>
              <a:t>Statutes usually </a:t>
            </a:r>
            <a:r>
              <a:rPr lang="en-US" sz="3600" dirty="0">
                <a:latin typeface="Times New Roman" pitchFamily="18" charset="0"/>
                <a:cs typeface="Times New Roman" pitchFamily="18" charset="0"/>
              </a:rPr>
              <a:t>have two </a:t>
            </a:r>
            <a:r>
              <a:rPr lang="en-US" sz="3600" dirty="0" smtClean="0">
                <a:latin typeface="Times New Roman" pitchFamily="18" charset="0"/>
                <a:cs typeface="Times New Roman" pitchFamily="18" charset="0"/>
              </a:rPr>
              <a:t>titles: </a:t>
            </a:r>
            <a:r>
              <a:rPr lang="en-US" sz="3600" dirty="0">
                <a:latin typeface="Times New Roman" pitchFamily="18" charset="0"/>
                <a:cs typeface="Times New Roman" pitchFamily="18" charset="0"/>
              </a:rPr>
              <a:t>the </a:t>
            </a:r>
            <a:r>
              <a:rPr lang="en-US" sz="3600" i="1" dirty="0" smtClean="0">
                <a:latin typeface="Times New Roman" pitchFamily="18" charset="0"/>
                <a:cs typeface="Times New Roman" pitchFamily="18" charset="0"/>
              </a:rPr>
              <a:t>short title</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and the </a:t>
            </a:r>
            <a:r>
              <a:rPr lang="en-US" sz="3600" i="1" dirty="0" smtClean="0">
                <a:latin typeface="Times New Roman" pitchFamily="18" charset="0"/>
                <a:cs typeface="Times New Roman" pitchFamily="18" charset="0"/>
              </a:rPr>
              <a:t>long title</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Former is merely a short form of the full statute used for the sake of brevity.</a:t>
            </a:r>
          </a:p>
          <a:p>
            <a:r>
              <a:rPr lang="en-US" sz="3600" dirty="0" smtClean="0">
                <a:latin typeface="Times New Roman" pitchFamily="18" charset="0"/>
                <a:cs typeface="Times New Roman" pitchFamily="18" charset="0"/>
              </a:rPr>
              <a:t>The latter along with preamble states out the objective and purposes of the statute.</a:t>
            </a:r>
          </a:p>
          <a:p>
            <a:r>
              <a:rPr lang="en-US" sz="3600" dirty="0" smtClean="0">
                <a:latin typeface="Times New Roman" pitchFamily="18" charset="0"/>
                <a:cs typeface="Times New Roman" pitchFamily="18" charset="0"/>
              </a:rPr>
              <a:t>A statute, when referred to, is always known by its short title.</a:t>
            </a:r>
          </a:p>
          <a:p>
            <a:r>
              <a:rPr lang="en-US" sz="3600" dirty="0" smtClean="0">
                <a:latin typeface="Times New Roman" pitchFamily="18" charset="0"/>
                <a:cs typeface="Times New Roman" pitchFamily="18" charset="0"/>
              </a:rPr>
              <a:t>A short title has no interpretive value.</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1936614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i="1" dirty="0">
                <a:latin typeface="Times New Roman" pitchFamily="18" charset="0"/>
                <a:cs typeface="Times New Roman" pitchFamily="18" charset="0"/>
              </a:rPr>
              <a:t>Carter v. </a:t>
            </a:r>
            <a:r>
              <a:rPr lang="en-US" sz="3600" i="1" dirty="0" err="1">
                <a:latin typeface="Times New Roman" pitchFamily="18" charset="0"/>
                <a:cs typeface="Times New Roman" pitchFamily="18" charset="0"/>
              </a:rPr>
              <a:t>Bradbeer</a:t>
            </a:r>
            <a:r>
              <a:rPr lang="en-US" sz="3600" i="1" dirty="0">
                <a:latin typeface="Times New Roman" pitchFamily="18" charset="0"/>
                <a:cs typeface="Times New Roman" pitchFamily="18" charset="0"/>
              </a:rPr>
              <a:t> </a:t>
            </a:r>
            <a:r>
              <a:rPr lang="en-US" sz="3600" dirty="0">
                <a:latin typeface="Times New Roman" pitchFamily="18" charset="0"/>
                <a:cs typeface="Times New Roman" pitchFamily="18" charset="0"/>
              </a:rPr>
              <a:t>(1975) </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Section </a:t>
            </a:r>
            <a:r>
              <a:rPr lang="en-US" sz="3600" dirty="0">
                <a:latin typeface="Times New Roman" pitchFamily="18" charset="0"/>
                <a:cs typeface="Times New Roman" pitchFamily="18" charset="0"/>
              </a:rPr>
              <a:t>201 (1) of Licensing Act,1964 defines bar to include a place which is exclusively and mainly used for the sale and consumption of intoxicating liquor. The </a:t>
            </a:r>
            <a:r>
              <a:rPr lang="en-US" sz="3600" dirty="0" smtClean="0">
                <a:latin typeface="Times New Roman" pitchFamily="18" charset="0"/>
                <a:cs typeface="Times New Roman" pitchFamily="18" charset="0"/>
              </a:rPr>
              <a:t>court </a:t>
            </a:r>
            <a:r>
              <a:rPr lang="en-US" sz="3600" dirty="0">
                <a:latin typeface="Times New Roman" pitchFamily="18" charset="0"/>
                <a:cs typeface="Times New Roman" pitchFamily="18" charset="0"/>
              </a:rPr>
              <a:t>while referring to this definition held that the word ‘include’ showed that the definition did not exclude what would ordinarily and common parlance be spoken of bar, and therefore counters used for serving liquor were held to be bar.</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r>
              <a:rPr lang="en-US" sz="3600" i="1" dirty="0">
                <a:latin typeface="Times New Roman" pitchFamily="18" charset="0"/>
                <a:cs typeface="Times New Roman" pitchFamily="18" charset="0"/>
              </a:rPr>
              <a:t>South Gujarat Tiles Manufacturers Assn. </a:t>
            </a:r>
            <a:r>
              <a:rPr lang="en-US" sz="3600" i="1" dirty="0" smtClean="0">
                <a:latin typeface="Times New Roman" pitchFamily="18" charset="0"/>
                <a:cs typeface="Times New Roman" pitchFamily="18" charset="0"/>
              </a:rPr>
              <a:t>v. State </a:t>
            </a:r>
            <a:r>
              <a:rPr lang="en-US" sz="3600" i="1" dirty="0">
                <a:latin typeface="Times New Roman" pitchFamily="18" charset="0"/>
                <a:cs typeface="Times New Roman" pitchFamily="18" charset="0"/>
              </a:rPr>
              <a:t>of </a:t>
            </a:r>
            <a:r>
              <a:rPr lang="en-US" sz="3600" i="1" dirty="0" smtClean="0">
                <a:latin typeface="Times New Roman" pitchFamily="18" charset="0"/>
                <a:cs typeface="Times New Roman" pitchFamily="18" charset="0"/>
              </a:rPr>
              <a:t>Gujarat </a:t>
            </a:r>
            <a:r>
              <a:rPr lang="en-US" sz="3600" dirty="0" smtClean="0">
                <a:latin typeface="Times New Roman" pitchFamily="18" charset="0"/>
                <a:cs typeface="Times New Roman" pitchFamily="18" charset="0"/>
              </a:rPr>
              <a:t>(1976)</a:t>
            </a:r>
            <a:endParaRPr lang="en-US" sz="3600" i="1"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a:t>
            </a:r>
            <a:r>
              <a:rPr lang="en-US" sz="3600" dirty="0">
                <a:latin typeface="Times New Roman" pitchFamily="18" charset="0"/>
                <a:cs typeface="Times New Roman" pitchFamily="18" charset="0"/>
              </a:rPr>
              <a:t>Now it is true that ‘includes’ is generally used as a word </a:t>
            </a:r>
            <a:r>
              <a:rPr lang="en-US" sz="3600" dirty="0" smtClean="0">
                <a:latin typeface="Times New Roman" pitchFamily="18" charset="0"/>
                <a:cs typeface="Times New Roman" pitchFamily="18" charset="0"/>
              </a:rPr>
              <a:t>of extension</a:t>
            </a:r>
            <a:r>
              <a:rPr lang="en-US" sz="3600" dirty="0">
                <a:latin typeface="Times New Roman" pitchFamily="18" charset="0"/>
                <a:cs typeface="Times New Roman" pitchFamily="18" charset="0"/>
              </a:rPr>
              <a:t>, but the meaning of a word or phrase is </a:t>
            </a:r>
            <a:r>
              <a:rPr lang="en-US" sz="3600" dirty="0" smtClean="0">
                <a:latin typeface="Times New Roman" pitchFamily="18" charset="0"/>
                <a:cs typeface="Times New Roman" pitchFamily="18" charset="0"/>
              </a:rPr>
              <a:t>extended when </a:t>
            </a:r>
            <a:r>
              <a:rPr lang="en-US" sz="3600" dirty="0">
                <a:latin typeface="Times New Roman" pitchFamily="18" charset="0"/>
                <a:cs typeface="Times New Roman" pitchFamily="18" charset="0"/>
              </a:rPr>
              <a:t>it is said to include things that would not properly </a:t>
            </a:r>
            <a:r>
              <a:rPr lang="en-US" sz="3600" dirty="0" smtClean="0">
                <a:latin typeface="Times New Roman" pitchFamily="18" charset="0"/>
                <a:cs typeface="Times New Roman" pitchFamily="18" charset="0"/>
              </a:rPr>
              <a:t>fall within </a:t>
            </a:r>
            <a:r>
              <a:rPr lang="en-US" sz="3600" dirty="0">
                <a:latin typeface="Times New Roman" pitchFamily="18" charset="0"/>
                <a:cs typeface="Times New Roman" pitchFamily="18" charset="0"/>
              </a:rPr>
              <a:t>its ordinary connotation</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Sometimes, </a:t>
            </a:r>
            <a:r>
              <a:rPr lang="en-US" sz="3600" dirty="0">
                <a:latin typeface="Times New Roman" pitchFamily="18" charset="0"/>
                <a:cs typeface="Times New Roman" pitchFamily="18" charset="0"/>
              </a:rPr>
              <a:t>h</a:t>
            </a:r>
            <a:r>
              <a:rPr lang="en-US" sz="3600" dirty="0" smtClean="0">
                <a:latin typeface="Times New Roman" pitchFamily="18" charset="0"/>
                <a:cs typeface="Times New Roman" pitchFamily="18" charset="0"/>
              </a:rPr>
              <a:t>owever</a:t>
            </a:r>
            <a:r>
              <a:rPr lang="en-US" sz="3600" dirty="0">
                <a:latin typeface="Times New Roman" pitchFamily="18" charset="0"/>
                <a:cs typeface="Times New Roman" pitchFamily="18" charset="0"/>
              </a:rPr>
              <a:t>, the context may suggest that word ‘includes’ </a:t>
            </a:r>
            <a:r>
              <a:rPr lang="en-US" sz="3600" dirty="0" smtClean="0">
                <a:latin typeface="Times New Roman" pitchFamily="18" charset="0"/>
                <a:cs typeface="Times New Roman" pitchFamily="18" charset="0"/>
              </a:rPr>
              <a:t>may have </a:t>
            </a:r>
            <a:r>
              <a:rPr lang="en-US" sz="3600" dirty="0">
                <a:latin typeface="Times New Roman" pitchFamily="18" charset="0"/>
                <a:cs typeface="Times New Roman" pitchFamily="18" charset="0"/>
              </a:rPr>
              <a:t>been designed to mean ‘means</a:t>
            </a:r>
            <a:r>
              <a:rPr lang="en-US" sz="3600" dirty="0" smtClean="0">
                <a:latin typeface="Times New Roman" pitchFamily="18" charset="0"/>
                <a:cs typeface="Times New Roman" pitchFamily="18" charset="0"/>
              </a:rPr>
              <a:t>’.</a:t>
            </a:r>
          </a:p>
          <a:p>
            <a:r>
              <a:rPr lang="en-US" sz="3600" i="1" dirty="0">
                <a:latin typeface="Times New Roman" pitchFamily="18" charset="0"/>
                <a:cs typeface="Times New Roman" pitchFamily="18" charset="0"/>
              </a:rPr>
              <a:t>Karnataka Power Transmission </a:t>
            </a:r>
            <a:r>
              <a:rPr lang="en-US" sz="3600" i="1" dirty="0" err="1">
                <a:latin typeface="Times New Roman" pitchFamily="18" charset="0"/>
                <a:cs typeface="Times New Roman" pitchFamily="18" charset="0"/>
              </a:rPr>
              <a:t>Corpn</a:t>
            </a:r>
            <a:r>
              <a:rPr lang="en-US" sz="3600" i="1" dirty="0">
                <a:latin typeface="Times New Roman" pitchFamily="18" charset="0"/>
                <a:cs typeface="Times New Roman" pitchFamily="18" charset="0"/>
              </a:rPr>
              <a:t>. v. Ashok Iron Works (P.) Ltd., (2009</a:t>
            </a:r>
            <a:r>
              <a:rPr lang="en-US" sz="3600" i="1" dirty="0" smtClean="0">
                <a:latin typeface="Times New Roman" pitchFamily="18" charset="0"/>
                <a:cs typeface="Times New Roman" pitchFamily="18" charset="0"/>
              </a:rPr>
              <a:t>)</a:t>
            </a:r>
          </a:p>
          <a:p>
            <a:pPr marL="0" indent="0">
              <a:buNone/>
            </a:pPr>
            <a:r>
              <a:rPr lang="en-US" sz="3600" i="1"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setting, context and object </a:t>
            </a:r>
            <a:r>
              <a:rPr lang="en-US" sz="3600" dirty="0" smtClean="0">
                <a:latin typeface="Times New Roman" pitchFamily="18" charset="0"/>
                <a:cs typeface="Times New Roman" pitchFamily="18" charset="0"/>
              </a:rPr>
              <a:t>of an </a:t>
            </a:r>
            <a:r>
              <a:rPr lang="en-US" sz="3600" dirty="0">
                <a:latin typeface="Times New Roman" pitchFamily="18" charset="0"/>
                <a:cs typeface="Times New Roman" pitchFamily="18" charset="0"/>
              </a:rPr>
              <a:t>enactment may provide sufficient guidance for interpretation of </a:t>
            </a:r>
            <a:r>
              <a:rPr lang="en-US" sz="3600" dirty="0" smtClean="0">
                <a:latin typeface="Times New Roman" pitchFamily="18" charset="0"/>
                <a:cs typeface="Times New Roman" pitchFamily="18" charset="0"/>
              </a:rPr>
              <a:t>the word </a:t>
            </a:r>
            <a:r>
              <a:rPr lang="en-US" sz="3600" dirty="0">
                <a:latin typeface="Times New Roman" pitchFamily="18" charset="0"/>
                <a:cs typeface="Times New Roman" pitchFamily="18" charset="0"/>
              </a:rPr>
              <a:t>‘includes’ for the purposes of such enactment</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r>
              <a:rPr lang="en-US" sz="3600" i="1" dirty="0">
                <a:latin typeface="Times New Roman" pitchFamily="18" charset="0"/>
                <a:cs typeface="Times New Roman" pitchFamily="18" charset="0"/>
              </a:rPr>
              <a:t>Vanguard Fire &amp; General Insurance Co. Ltd. v. Fraser </a:t>
            </a:r>
            <a:r>
              <a:rPr lang="en-US" sz="3600" i="1" dirty="0" smtClean="0">
                <a:latin typeface="Times New Roman" pitchFamily="18" charset="0"/>
                <a:cs typeface="Times New Roman" pitchFamily="18" charset="0"/>
              </a:rPr>
              <a:t>&amp; Ross </a:t>
            </a:r>
            <a:r>
              <a:rPr lang="en-US" sz="3600" dirty="0" smtClean="0">
                <a:latin typeface="Times New Roman" pitchFamily="18" charset="0"/>
                <a:cs typeface="Times New Roman" pitchFamily="18" charset="0"/>
              </a:rPr>
              <a:t>(1960)</a:t>
            </a:r>
          </a:p>
          <a:p>
            <a:pPr marL="0" indent="0">
              <a:buNone/>
            </a:pPr>
            <a:r>
              <a:rPr lang="en-US" sz="3600" dirty="0" smtClean="0">
                <a:latin typeface="Times New Roman" pitchFamily="18" charset="0"/>
                <a:cs typeface="Times New Roman" pitchFamily="18" charset="0"/>
              </a:rPr>
              <a:t>Whether </a:t>
            </a:r>
            <a:r>
              <a:rPr lang="en-US" sz="3600" dirty="0">
                <a:latin typeface="Times New Roman" pitchFamily="18" charset="0"/>
                <a:cs typeface="Times New Roman" pitchFamily="18" charset="0"/>
              </a:rPr>
              <a:t>the definition of the word “insurer” included a person intending to carry on a business or a person who has ceased to carry on a business. </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was contended that the definition started with the words “insurer means” and, therefore, is exhaustive. The Supreme Court, repelling that contention held, that statutory definitions or abbreviations must be read subject to the qualification variously expressed in the definition clauses which created them and it may be that even where the definition is exhaustive inasmuch as the word defined is said to mean a certain thing, it is possible for the word to have somewhat different meaning in different sections of the Act depending upon the subject or the</a:t>
            </a:r>
          </a:p>
          <a:p>
            <a:pPr marL="0" indent="0">
              <a:buNone/>
            </a:pPr>
            <a:r>
              <a:rPr lang="en-US" sz="3600" dirty="0">
                <a:latin typeface="Times New Roman" pitchFamily="18" charset="0"/>
                <a:cs typeface="Times New Roman" pitchFamily="18" charset="0"/>
              </a:rPr>
              <a:t>context.</a:t>
            </a: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b="1" dirty="0" smtClean="0">
                <a:latin typeface="Times New Roman" pitchFamily="18" charset="0"/>
                <a:cs typeface="Times New Roman" pitchFamily="18" charset="0"/>
              </a:rPr>
              <a:t>Borrowed definitions</a:t>
            </a:r>
          </a:p>
          <a:p>
            <a:r>
              <a:rPr lang="en-US" sz="3600" dirty="0">
                <a:latin typeface="Times New Roman" pitchFamily="18" charset="0"/>
                <a:cs typeface="Times New Roman" pitchFamily="18" charset="0"/>
              </a:rPr>
              <a:t>Sometimes definition section may borrow definitions from </a:t>
            </a:r>
            <a:r>
              <a:rPr lang="en-US" sz="3600" dirty="0" smtClean="0">
                <a:latin typeface="Times New Roman" pitchFamily="18" charset="0"/>
                <a:cs typeface="Times New Roman" pitchFamily="18" charset="0"/>
              </a:rPr>
              <a:t>an earlier Act</a:t>
            </a:r>
          </a:p>
          <a:p>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definitions </a:t>
            </a:r>
            <a:r>
              <a:rPr lang="en-US" sz="3600">
                <a:latin typeface="Times New Roman" pitchFamily="18" charset="0"/>
                <a:cs typeface="Times New Roman" pitchFamily="18" charset="0"/>
              </a:rPr>
              <a:t>so </a:t>
            </a:r>
            <a:r>
              <a:rPr lang="en-US" sz="3600" smtClean="0">
                <a:latin typeface="Times New Roman" pitchFamily="18" charset="0"/>
                <a:cs typeface="Times New Roman" pitchFamily="18" charset="0"/>
              </a:rPr>
              <a:t>borrowed </a:t>
            </a:r>
            <a:r>
              <a:rPr lang="en-US" sz="3600" dirty="0">
                <a:latin typeface="Times New Roman" pitchFamily="18" charset="0"/>
                <a:cs typeface="Times New Roman" pitchFamily="18" charset="0"/>
              </a:rPr>
              <a:t>may not necessarily be in the definition section but in some other provision of the earlier Act</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Public nuisance.</a:t>
            </a:r>
          </a:p>
          <a:p>
            <a:r>
              <a:rPr lang="en-US" sz="3600" dirty="0" smtClean="0">
                <a:latin typeface="Times New Roman" pitchFamily="18" charset="0"/>
                <a:cs typeface="Times New Roman" pitchFamily="18" charset="0"/>
              </a:rPr>
              <a:t>In absence of such a </a:t>
            </a:r>
            <a:r>
              <a:rPr lang="en-US" sz="3600" dirty="0" err="1" smtClean="0">
                <a:latin typeface="Times New Roman" pitchFamily="18" charset="0"/>
                <a:cs typeface="Times New Roman" pitchFamily="18" charset="0"/>
              </a:rPr>
              <a:t>pari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materia</a:t>
            </a:r>
            <a:r>
              <a:rPr lang="en-US" sz="3600" dirty="0" smtClean="0">
                <a:latin typeface="Times New Roman" pitchFamily="18" charset="0"/>
                <a:cs typeface="Times New Roman" pitchFamily="18" charset="0"/>
              </a:rPr>
              <a:t> definitions from GCA can be looked upon.</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3600" b="1" dirty="0">
                <a:latin typeface="Times New Roman" pitchFamily="18" charset="0"/>
                <a:cs typeface="Times New Roman" pitchFamily="18" charset="0"/>
              </a:rPr>
              <a:t>Ambiguous definitions</a:t>
            </a:r>
          </a:p>
          <a:p>
            <a:r>
              <a:rPr lang="en-US" sz="3600" dirty="0">
                <a:latin typeface="Times New Roman" pitchFamily="18" charset="0"/>
                <a:cs typeface="Times New Roman" pitchFamily="18" charset="0"/>
              </a:rPr>
              <a:t>Normally definition is </a:t>
            </a:r>
            <a:r>
              <a:rPr lang="en-US" sz="3600" dirty="0" smtClean="0">
                <a:latin typeface="Times New Roman" pitchFamily="18" charset="0"/>
                <a:cs typeface="Times New Roman" pitchFamily="18" charset="0"/>
              </a:rPr>
              <a:t>intended by legislature </a:t>
            </a:r>
            <a:r>
              <a:rPr lang="en-US" sz="3600" dirty="0">
                <a:latin typeface="Times New Roman" pitchFamily="18" charset="0"/>
                <a:cs typeface="Times New Roman" pitchFamily="18" charset="0"/>
              </a:rPr>
              <a:t>to be precise.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However</a:t>
            </a:r>
            <a:r>
              <a:rPr lang="en-US" sz="3600" dirty="0">
                <a:latin typeface="Times New Roman" pitchFamily="18" charset="0"/>
                <a:cs typeface="Times New Roman" pitchFamily="18" charset="0"/>
              </a:rPr>
              <a:t>, when </a:t>
            </a:r>
            <a:r>
              <a:rPr lang="en-US" sz="3600" dirty="0" smtClean="0">
                <a:latin typeface="Times New Roman" pitchFamily="18" charset="0"/>
                <a:cs typeface="Times New Roman" pitchFamily="18" charset="0"/>
              </a:rPr>
              <a:t>a definition is ambiguous it </a:t>
            </a:r>
            <a:r>
              <a:rPr lang="en-US" sz="3600" dirty="0">
                <a:latin typeface="Times New Roman" pitchFamily="18" charset="0"/>
                <a:cs typeface="Times New Roman" pitchFamily="18" charset="0"/>
              </a:rPr>
              <a:t>requires </a:t>
            </a:r>
            <a:r>
              <a:rPr lang="en-US" sz="3600" dirty="0" smtClean="0">
                <a:latin typeface="Times New Roman" pitchFamily="18" charset="0"/>
                <a:cs typeface="Times New Roman" pitchFamily="18" charset="0"/>
              </a:rPr>
              <a:t>interpretation for the want of clarity.</a:t>
            </a:r>
          </a:p>
          <a:p>
            <a:r>
              <a:rPr lang="en-US" sz="3600" dirty="0" smtClean="0">
                <a:latin typeface="Times New Roman" pitchFamily="18" charset="0"/>
                <a:cs typeface="Times New Roman" pitchFamily="18" charset="0"/>
              </a:rPr>
              <a:t>In </a:t>
            </a:r>
            <a:r>
              <a:rPr lang="en-US" sz="3600" dirty="0">
                <a:latin typeface="Times New Roman" pitchFamily="18" charset="0"/>
                <a:cs typeface="Times New Roman" pitchFamily="18" charset="0"/>
              </a:rPr>
              <a:t>order to understand in complete the meaning of the word, it should not be read in isolation and should require taking help of other provisions or the definition for the same word provided in different statutes</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The context and general purpose may also be looked upon.</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dirty="0">
                <a:latin typeface="Times New Roman" pitchFamily="18" charset="0"/>
                <a:cs typeface="Times New Roman" pitchFamily="18" charset="0"/>
              </a:rPr>
              <a:t>Lord Rankin in </a:t>
            </a:r>
            <a:r>
              <a:rPr lang="en-US" sz="3600" i="1" dirty="0">
                <a:latin typeface="Times New Roman" pitchFamily="18" charset="0"/>
                <a:cs typeface="Times New Roman" pitchFamily="18" charset="0"/>
              </a:rPr>
              <a:t>ILM </a:t>
            </a:r>
            <a:r>
              <a:rPr lang="en-US" sz="3600" i="1" dirty="0" err="1">
                <a:latin typeface="Times New Roman" pitchFamily="18" charset="0"/>
                <a:cs typeface="Times New Roman" pitchFamily="18" charset="0"/>
              </a:rPr>
              <a:t>Cadija</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Umma</a:t>
            </a:r>
            <a:r>
              <a:rPr lang="en-US" sz="3600" i="1" dirty="0">
                <a:latin typeface="Times New Roman" pitchFamily="18" charset="0"/>
                <a:cs typeface="Times New Roman" pitchFamily="18" charset="0"/>
              </a:rPr>
              <a:t> v. S. Don </a:t>
            </a:r>
            <a:r>
              <a:rPr lang="en-US" sz="3600" i="1" dirty="0" err="1">
                <a:latin typeface="Times New Roman" pitchFamily="18" charset="0"/>
                <a:cs typeface="Times New Roman" pitchFamily="18" charset="0"/>
              </a:rPr>
              <a:t>Manis</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Appu</a:t>
            </a:r>
            <a:r>
              <a:rPr lang="en-US" sz="3600" i="1" dirty="0">
                <a:latin typeface="Times New Roman" pitchFamily="18" charset="0"/>
                <a:cs typeface="Times New Roman" pitchFamily="18" charset="0"/>
              </a:rPr>
              <a:t> </a:t>
            </a:r>
            <a:r>
              <a:rPr lang="en-US" sz="3600" dirty="0">
                <a:latin typeface="Times New Roman" pitchFamily="18" charset="0"/>
                <a:cs typeface="Times New Roman" pitchFamily="18" charset="0"/>
              </a:rPr>
              <a:t>(1939</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a:t>
            </a:r>
            <a:r>
              <a:rPr lang="en-US" sz="3600" dirty="0">
                <a:latin typeface="Times New Roman" pitchFamily="18" charset="0"/>
                <a:cs typeface="Times New Roman" pitchFamily="18" charset="0"/>
              </a:rPr>
              <a:t>A</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phrase having been introduced and then defined, the definition prima facie must entirely determine the application of the phrase, but the definition must itself be interpreted before it is applied, and interpreted, in case of doubt in a sense appropriate to the phrase defined and to the general purpose of the enactment</a:t>
            </a:r>
            <a:r>
              <a:rPr lang="en-US" sz="3600" dirty="0" smtClean="0">
                <a:latin typeface="Times New Roman" pitchFamily="18" charset="0"/>
                <a:cs typeface="Times New Roman" pitchFamily="18" charset="0"/>
              </a:rPr>
              <a:t>.”</a:t>
            </a:r>
            <a:endParaRPr lang="en-US" sz="3600" i="1" dirty="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i="1" dirty="0" err="1" smtClean="0">
                <a:latin typeface="Times New Roman" pitchFamily="18" charset="0"/>
                <a:cs typeface="Times New Roman" pitchFamily="18" charset="0"/>
              </a:rPr>
              <a:t>Pradyat</a:t>
            </a:r>
            <a:r>
              <a:rPr lang="en-US" sz="3600" i="1" dirty="0" smtClean="0">
                <a:latin typeface="Times New Roman" pitchFamily="18" charset="0"/>
                <a:cs typeface="Times New Roman" pitchFamily="18" charset="0"/>
              </a:rPr>
              <a:t> </a:t>
            </a:r>
            <a:r>
              <a:rPr lang="en-US" sz="3600" i="1" dirty="0">
                <a:latin typeface="Times New Roman" pitchFamily="18" charset="0"/>
                <a:cs typeface="Times New Roman" pitchFamily="18" charset="0"/>
              </a:rPr>
              <a:t>K</a:t>
            </a:r>
            <a:r>
              <a:rPr lang="en-US" sz="3600" i="1" dirty="0" smtClean="0">
                <a:latin typeface="Times New Roman" pitchFamily="18" charset="0"/>
                <a:cs typeface="Times New Roman" pitchFamily="18" charset="0"/>
              </a:rPr>
              <a:t>umar v Chief Justice, Calcutta </a:t>
            </a:r>
            <a:r>
              <a:rPr lang="en-US" sz="3600" dirty="0" smtClean="0">
                <a:latin typeface="Times New Roman" pitchFamily="18" charset="0"/>
                <a:cs typeface="Times New Roman" pitchFamily="18" charset="0"/>
              </a:rPr>
              <a:t>(1956)</a:t>
            </a:r>
          </a:p>
          <a:p>
            <a:r>
              <a:rPr lang="en-US" sz="3600" dirty="0" smtClean="0">
                <a:latin typeface="Times New Roman" pitchFamily="18" charset="0"/>
                <a:cs typeface="Times New Roman" pitchFamily="18" charset="0"/>
              </a:rPr>
              <a:t>The </a:t>
            </a:r>
            <a:r>
              <a:rPr lang="en-US" sz="3600" dirty="0" err="1" smtClean="0">
                <a:latin typeface="Times New Roman" pitchFamily="18" charset="0"/>
                <a:cs typeface="Times New Roman" pitchFamily="18" charset="0"/>
              </a:rPr>
              <a:t>apellant</a:t>
            </a:r>
            <a:r>
              <a:rPr lang="en-US" sz="3600" dirty="0" smtClean="0">
                <a:latin typeface="Times New Roman" pitchFamily="18" charset="0"/>
                <a:cs typeface="Times New Roman" pitchFamily="18" charset="0"/>
              </a:rPr>
              <a:t> was dismissed from his services by the respondent and on of the contentions raised was he had no power under law to do so.</a:t>
            </a:r>
          </a:p>
          <a:p>
            <a:r>
              <a:rPr lang="en-US" sz="3600" dirty="0" smtClean="0">
                <a:latin typeface="Times New Roman" pitchFamily="18" charset="0"/>
                <a:cs typeface="Times New Roman" pitchFamily="18" charset="0"/>
              </a:rPr>
              <a:t>It was held that Article 229 (1) also contains power of dismissal.</a:t>
            </a:r>
          </a:p>
          <a:p>
            <a:r>
              <a:rPr lang="en-US" sz="3600" dirty="0" smtClean="0">
                <a:latin typeface="Times New Roman" pitchFamily="18" charset="0"/>
                <a:cs typeface="Times New Roman" pitchFamily="18" charset="0"/>
              </a:rPr>
              <a:t>The court took help of Section 16(1) of GCA which clearly provides that ‘power of appointment’ includes the ‘power to suspend or dismiss’.</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marL="0" indent="0">
              <a:buNone/>
            </a:pPr>
            <a:r>
              <a:rPr lang="en-US" sz="3600" i="1" dirty="0" err="1" smtClean="0">
                <a:latin typeface="Times New Roman" pitchFamily="18" charset="0"/>
                <a:cs typeface="Times New Roman" pitchFamily="18" charset="0"/>
              </a:rPr>
              <a:t>Hariprasad</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Shivshankar</a:t>
            </a:r>
            <a:r>
              <a:rPr lang="en-US" sz="3600" i="1" dirty="0" smtClean="0">
                <a:latin typeface="Times New Roman" pitchFamily="18" charset="0"/>
                <a:cs typeface="Times New Roman" pitchFamily="18" charset="0"/>
              </a:rPr>
              <a:t> v. A.D. </a:t>
            </a:r>
            <a:r>
              <a:rPr lang="en-US" sz="3600" i="1" dirty="0" err="1" smtClean="0">
                <a:latin typeface="Times New Roman" pitchFamily="18" charset="0"/>
                <a:cs typeface="Times New Roman" pitchFamily="18" charset="0"/>
              </a:rPr>
              <a:t>Diwakar</a:t>
            </a:r>
            <a:r>
              <a:rPr lang="en-US" sz="3600"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(1957)</a:t>
            </a:r>
          </a:p>
          <a:p>
            <a:r>
              <a:rPr lang="en-US" sz="3600" dirty="0" smtClean="0">
                <a:latin typeface="Times New Roman" pitchFamily="18" charset="0"/>
                <a:cs typeface="Times New Roman" pitchFamily="18" charset="0"/>
              </a:rPr>
              <a:t>A railway company served notice of retrenchment on its employees because the GOI was taking over the Railways, which results into closure of company.</a:t>
            </a:r>
          </a:p>
          <a:p>
            <a:r>
              <a:rPr lang="en-US" sz="3600" dirty="0" smtClean="0">
                <a:latin typeface="Times New Roman" pitchFamily="18" charset="0"/>
                <a:cs typeface="Times New Roman" pitchFamily="18" charset="0"/>
              </a:rPr>
              <a:t>The definition of ‘retrenchment’ under Industrial Disputes Act was in question.</a:t>
            </a:r>
          </a:p>
          <a:p>
            <a:r>
              <a:rPr lang="en-US" sz="3600" dirty="0" smtClean="0">
                <a:latin typeface="Times New Roman" pitchFamily="18" charset="0"/>
                <a:cs typeface="Times New Roman" pitchFamily="18" charset="0"/>
              </a:rPr>
              <a:t>As per Section 2 (</a:t>
            </a:r>
            <a:r>
              <a:rPr lang="en-US" sz="3600" dirty="0" err="1" smtClean="0">
                <a:latin typeface="Times New Roman" pitchFamily="18" charset="0"/>
                <a:cs typeface="Times New Roman" pitchFamily="18" charset="0"/>
              </a:rPr>
              <a:t>oo</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it means ‘the </a:t>
            </a:r>
            <a:r>
              <a:rPr lang="en-US" sz="3600" dirty="0">
                <a:latin typeface="Times New Roman" pitchFamily="18" charset="0"/>
                <a:cs typeface="Times New Roman" pitchFamily="18" charset="0"/>
              </a:rPr>
              <a:t>termination by the employer of the service of a workman for any reason whatsoever, otherwise than as a punishment inflicted by way of disciplinary </a:t>
            </a:r>
            <a:r>
              <a:rPr lang="en-US" sz="3600" dirty="0" smtClean="0">
                <a:latin typeface="Times New Roman" pitchFamily="18" charset="0"/>
                <a:cs typeface="Times New Roman" pitchFamily="18" charset="0"/>
              </a:rPr>
              <a:t>action’</a:t>
            </a:r>
          </a:p>
          <a:p>
            <a:r>
              <a:rPr lang="en-US" sz="3600" dirty="0" smtClean="0">
                <a:latin typeface="Times New Roman" pitchFamily="18" charset="0"/>
                <a:cs typeface="Times New Roman" pitchFamily="18" charset="0"/>
              </a:rPr>
              <a:t>Supreme Court held in favour of the company.</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r>
              <a:rPr lang="en-US" sz="3600" dirty="0" smtClean="0">
                <a:latin typeface="Times New Roman" pitchFamily="18" charset="0"/>
                <a:cs typeface="Times New Roman" pitchFamily="18" charset="0"/>
              </a:rPr>
              <a:t>The word ‘industry’ under IDA has been interpreted to mean many things to come within its purview.</a:t>
            </a:r>
          </a:p>
          <a:p>
            <a:r>
              <a:rPr lang="en-US" sz="3600" dirty="0" smtClean="0">
                <a:latin typeface="Times New Roman" pitchFamily="18" charset="0"/>
                <a:cs typeface="Times New Roman" pitchFamily="18" charset="0"/>
              </a:rPr>
              <a:t>S. 2 (j) defines industry </a:t>
            </a:r>
            <a:r>
              <a:rPr lang="en-US" sz="3600" dirty="0">
                <a:latin typeface="Times New Roman" pitchFamily="18" charset="0"/>
                <a:cs typeface="Times New Roman" pitchFamily="18" charset="0"/>
              </a:rPr>
              <a:t>as ‘as any business, trade, undertaking, manufacture, or calling of employers and includes any calling, service, employment, handicraft or industrial occupation or avocation of </a:t>
            </a:r>
            <a:r>
              <a:rPr lang="en-US" sz="3600" dirty="0" smtClean="0">
                <a:latin typeface="Times New Roman" pitchFamily="18" charset="0"/>
                <a:cs typeface="Times New Roman" pitchFamily="18" charset="0"/>
              </a:rPr>
              <a:t>workmen.’</a:t>
            </a:r>
          </a:p>
          <a:p>
            <a:r>
              <a:rPr lang="en-US" sz="3600" dirty="0" smtClean="0">
                <a:latin typeface="Times New Roman" pitchFamily="18" charset="0"/>
                <a:cs typeface="Times New Roman" pitchFamily="18" charset="0"/>
              </a:rPr>
              <a:t>Triple test has been laid out by SC in </a:t>
            </a:r>
            <a:r>
              <a:rPr lang="en-US" sz="3600" i="1" dirty="0" smtClean="0">
                <a:latin typeface="Times New Roman" pitchFamily="18" charset="0"/>
                <a:cs typeface="Times New Roman" pitchFamily="18" charset="0"/>
              </a:rPr>
              <a:t>Bangalore Water Supply v A </a:t>
            </a:r>
            <a:r>
              <a:rPr lang="en-US" sz="3600" i="1" dirty="0" err="1" smtClean="0">
                <a:latin typeface="Times New Roman" pitchFamily="18" charset="0"/>
                <a:cs typeface="Times New Roman" pitchFamily="18" charset="0"/>
              </a:rPr>
              <a:t>Rajappa</a:t>
            </a:r>
            <a:r>
              <a:rPr lang="en-US" sz="3600"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(1978)</a:t>
            </a:r>
          </a:p>
          <a:p>
            <a:pPr lvl="1">
              <a:buFont typeface="Arial" pitchFamily="34" charset="0"/>
              <a:buChar char="•"/>
            </a:pPr>
            <a:r>
              <a:rPr lang="en-US" sz="3500" dirty="0">
                <a:latin typeface="Times New Roman" pitchFamily="18" charset="0"/>
                <a:cs typeface="Times New Roman" pitchFamily="18" charset="0"/>
              </a:rPr>
              <a:t>Systematic and organized activity</a:t>
            </a:r>
          </a:p>
          <a:p>
            <a:pPr lvl="1">
              <a:buFont typeface="Arial" pitchFamily="34" charset="0"/>
              <a:buChar char="•"/>
            </a:pPr>
            <a:r>
              <a:rPr lang="en-US" sz="3500" dirty="0">
                <a:latin typeface="Times New Roman" pitchFamily="18" charset="0"/>
                <a:cs typeface="Times New Roman" pitchFamily="18" charset="0"/>
              </a:rPr>
              <a:t>With the cooperation between Employers and employees</a:t>
            </a:r>
          </a:p>
          <a:p>
            <a:pPr lvl="1">
              <a:buFont typeface="Arial" pitchFamily="34" charset="0"/>
              <a:buChar char="•"/>
            </a:pPr>
            <a:r>
              <a:rPr lang="en-US" sz="3500" dirty="0">
                <a:latin typeface="Times New Roman" pitchFamily="18" charset="0"/>
                <a:cs typeface="Times New Roman" pitchFamily="18" charset="0"/>
              </a:rPr>
              <a:t>For the production and distribution of good and services whether or not capital has been invested for this activity.</a:t>
            </a:r>
            <a:endParaRPr lang="en-US" sz="35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i="1" dirty="0">
                <a:latin typeface="Times New Roman" pitchFamily="18" charset="0"/>
                <a:cs typeface="Times New Roman" pitchFamily="18" charset="0"/>
              </a:rPr>
              <a:t>State of Bombay V. Hospital </a:t>
            </a:r>
            <a:r>
              <a:rPr lang="en-US" sz="3600" i="1" dirty="0" err="1">
                <a:latin typeface="Times New Roman" pitchFamily="18" charset="0"/>
                <a:cs typeface="Times New Roman" pitchFamily="18" charset="0"/>
              </a:rPr>
              <a:t>Mazdoor</a:t>
            </a:r>
            <a:r>
              <a:rPr lang="en-US" sz="3600" i="1" dirty="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Sabha</a:t>
            </a:r>
            <a:endParaRPr lang="en-US" sz="3600" i="1"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question was whether the JJ group of </a:t>
            </a:r>
            <a:r>
              <a:rPr lang="en-US" sz="3600" dirty="0" smtClean="0">
                <a:latin typeface="Times New Roman" pitchFamily="18" charset="0"/>
                <a:cs typeface="Times New Roman" pitchFamily="18" charset="0"/>
              </a:rPr>
              <a:t>Hospitals was </a:t>
            </a:r>
            <a:r>
              <a:rPr lang="en-US" sz="3600" dirty="0">
                <a:latin typeface="Times New Roman" pitchFamily="18" charset="0"/>
                <a:cs typeface="Times New Roman" pitchFamily="18" charset="0"/>
              </a:rPr>
              <a:t>an </a:t>
            </a:r>
            <a:r>
              <a:rPr lang="en-US" sz="3600" dirty="0" smtClean="0">
                <a:latin typeface="Times New Roman" pitchFamily="18" charset="0"/>
                <a:cs typeface="Times New Roman" pitchFamily="18" charset="0"/>
              </a:rPr>
              <a:t>'industry‘ under IDA.</a:t>
            </a:r>
          </a:p>
          <a:p>
            <a:r>
              <a:rPr lang="en-US" sz="3600" dirty="0" smtClean="0">
                <a:latin typeface="Times New Roman" pitchFamily="18" charset="0"/>
                <a:cs typeface="Times New Roman" pitchFamily="18" charset="0"/>
              </a:rPr>
              <a:t>The Supreme Court held in affirmative.</a:t>
            </a:r>
          </a:p>
          <a:p>
            <a:r>
              <a:rPr lang="en-US" sz="3600" dirty="0" smtClean="0">
                <a:latin typeface="Times New Roman" pitchFamily="18" charset="0"/>
                <a:cs typeface="Times New Roman" pitchFamily="18" charset="0"/>
              </a:rPr>
              <a:t>Hospital includes a systematic activity habitually undertaken to render service to community at large, hence industry.</a:t>
            </a:r>
          </a:p>
          <a:p>
            <a:r>
              <a:rPr lang="en-US" sz="3600" dirty="0" smtClean="0">
                <a:latin typeface="Times New Roman" pitchFamily="18" charset="0"/>
                <a:cs typeface="Times New Roman" pitchFamily="18" charset="0"/>
              </a:rPr>
              <a:t>It does not matter whether it is for profit or not.</a:t>
            </a:r>
          </a:p>
          <a:p>
            <a:r>
              <a:rPr lang="en-US" sz="3600" dirty="0" smtClean="0">
                <a:latin typeface="Times New Roman" pitchFamily="18" charset="0"/>
                <a:cs typeface="Times New Roman" pitchFamily="18" charset="0"/>
              </a:rPr>
              <a:t>It also does not make any difference if it is run by Government or a private person.</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p:spPr>
      </p:pic>
    </p:spTree>
    <p:extLst>
      <p:ext uri="{BB962C8B-B14F-4D97-AF65-F5344CB8AC3E}">
        <p14:creationId xmlns:p14="http://schemas.microsoft.com/office/powerpoint/2010/main" xmlns="" val="11936614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b="1" dirty="0" smtClean="0">
                <a:latin typeface="Times New Roman" pitchFamily="18" charset="0"/>
                <a:cs typeface="Times New Roman" pitchFamily="18" charset="0"/>
              </a:rPr>
              <a:t>Proviso</a:t>
            </a:r>
            <a:endParaRPr lang="en-US" sz="3600" b="1" dirty="0">
              <a:latin typeface="Times New Roman" pitchFamily="18" charset="0"/>
              <a:cs typeface="Times New Roman" pitchFamily="18" charset="0"/>
            </a:endParaRPr>
          </a:p>
          <a:p>
            <a:r>
              <a:rPr lang="en-US" sz="3600" dirty="0">
                <a:latin typeface="Times New Roman" pitchFamily="18" charset="0"/>
                <a:cs typeface="Times New Roman" pitchFamily="18" charset="0"/>
              </a:rPr>
              <a:t>It is a qualification of </a:t>
            </a:r>
            <a:r>
              <a:rPr lang="en-US" sz="3600" dirty="0" smtClean="0">
                <a:latin typeface="Times New Roman" pitchFamily="18" charset="0"/>
                <a:cs typeface="Times New Roman" pitchFamily="18" charset="0"/>
              </a:rPr>
              <a:t>the preceding </a:t>
            </a:r>
            <a:r>
              <a:rPr lang="en-US" sz="3600" dirty="0">
                <a:latin typeface="Times New Roman" pitchFamily="18" charset="0"/>
                <a:cs typeface="Times New Roman" pitchFamily="18" charset="0"/>
              </a:rPr>
              <a:t>enactment which is expressed in terms too general to be </a:t>
            </a:r>
            <a:r>
              <a:rPr lang="en-US" sz="3600" dirty="0" smtClean="0">
                <a:latin typeface="Times New Roman" pitchFamily="18" charset="0"/>
                <a:cs typeface="Times New Roman" pitchFamily="18" charset="0"/>
              </a:rPr>
              <a:t>quite accurate.</a:t>
            </a:r>
          </a:p>
          <a:p>
            <a:r>
              <a:rPr lang="en-US" sz="3600" dirty="0" smtClean="0">
                <a:latin typeface="Times New Roman" pitchFamily="18" charset="0"/>
                <a:cs typeface="Times New Roman" pitchFamily="18" charset="0"/>
              </a:rPr>
              <a:t>A </a:t>
            </a:r>
            <a:r>
              <a:rPr lang="en-US" sz="3600" dirty="0">
                <a:latin typeface="Times New Roman" pitchFamily="18" charset="0"/>
                <a:cs typeface="Times New Roman" pitchFamily="18" charset="0"/>
              </a:rPr>
              <a:t>proviso is added to an enactment to qualify</a:t>
            </a:r>
          </a:p>
          <a:p>
            <a:r>
              <a:rPr lang="en-US" sz="3600" dirty="0">
                <a:latin typeface="Times New Roman" pitchFamily="18" charset="0"/>
                <a:cs typeface="Times New Roman" pitchFamily="18" charset="0"/>
              </a:rPr>
              <a:t>or create an exception to what is in </a:t>
            </a:r>
            <a:r>
              <a:rPr lang="en-US" sz="3600" dirty="0" smtClean="0">
                <a:latin typeface="Times New Roman" pitchFamily="18" charset="0"/>
                <a:cs typeface="Times New Roman" pitchFamily="18" charset="0"/>
              </a:rPr>
              <a:t>the enactment </a:t>
            </a:r>
            <a:r>
              <a:rPr lang="en-US" sz="3600" dirty="0">
                <a:latin typeface="Times New Roman" pitchFamily="18" charset="0"/>
                <a:cs typeface="Times New Roman" pitchFamily="18" charset="0"/>
              </a:rPr>
              <a:t>and ordinarily, </a:t>
            </a:r>
            <a:r>
              <a:rPr lang="en-US" sz="3600" dirty="0" smtClean="0">
                <a:latin typeface="Times New Roman" pitchFamily="18" charset="0"/>
                <a:cs typeface="Times New Roman" pitchFamily="18" charset="0"/>
              </a:rPr>
              <a:t>a proviso </a:t>
            </a:r>
            <a:r>
              <a:rPr lang="en-US" sz="3600" dirty="0">
                <a:latin typeface="Times New Roman" pitchFamily="18" charset="0"/>
                <a:cs typeface="Times New Roman" pitchFamily="18" charset="0"/>
              </a:rPr>
              <a:t>is not interpreted as stating a general </a:t>
            </a:r>
            <a:r>
              <a:rPr lang="en-US" sz="3600" dirty="0" smtClean="0">
                <a:latin typeface="Times New Roman" pitchFamily="18" charset="0"/>
                <a:cs typeface="Times New Roman" pitchFamily="18" charset="0"/>
              </a:rPr>
              <a:t>rule.</a:t>
            </a:r>
          </a:p>
          <a:p>
            <a:r>
              <a:rPr lang="en-US" sz="3600" dirty="0" smtClean="0">
                <a:latin typeface="Times New Roman" pitchFamily="18" charset="0"/>
                <a:cs typeface="Times New Roman" pitchFamily="18" charset="0"/>
              </a:rPr>
              <a:t>A proviso does </a:t>
            </a:r>
            <a:r>
              <a:rPr lang="en-US" sz="3600" dirty="0">
                <a:latin typeface="Times New Roman" pitchFamily="18" charset="0"/>
                <a:cs typeface="Times New Roman" pitchFamily="18" charset="0"/>
              </a:rPr>
              <a:t>not travel beyond the provision to which it is a proviso.</a:t>
            </a:r>
          </a:p>
        </p:txBody>
      </p:sp>
    </p:spTree>
    <p:extLst>
      <p:ext uri="{BB962C8B-B14F-4D97-AF65-F5344CB8AC3E}">
        <p14:creationId xmlns:p14="http://schemas.microsoft.com/office/powerpoint/2010/main" xmlns="" val="147467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r>
              <a:rPr lang="en-US" sz="3600" dirty="0">
                <a:latin typeface="Times New Roman" pitchFamily="18" charset="0"/>
                <a:cs typeface="Times New Roman" pitchFamily="18" charset="0"/>
              </a:rPr>
              <a:t>Where the proviso is directly repugnant to a section, the </a:t>
            </a:r>
            <a:r>
              <a:rPr lang="en-US" sz="3600" dirty="0" smtClean="0">
                <a:latin typeface="Times New Roman" pitchFamily="18" charset="0"/>
                <a:cs typeface="Times New Roman" pitchFamily="18" charset="0"/>
              </a:rPr>
              <a:t>proviso shall </a:t>
            </a:r>
            <a:r>
              <a:rPr lang="en-US" sz="3600" dirty="0">
                <a:latin typeface="Times New Roman" pitchFamily="18" charset="0"/>
                <a:cs typeface="Times New Roman" pitchFamily="18" charset="0"/>
              </a:rPr>
              <a:t>stand and be held a repeal of the section as the proviso speaks </a:t>
            </a:r>
            <a:r>
              <a:rPr lang="en-US" sz="3600" dirty="0" smtClean="0">
                <a:latin typeface="Times New Roman" pitchFamily="18" charset="0"/>
                <a:cs typeface="Times New Roman" pitchFamily="18" charset="0"/>
              </a:rPr>
              <a:t>the later </a:t>
            </a:r>
            <a:r>
              <a:rPr lang="en-US" sz="3600" dirty="0">
                <a:latin typeface="Times New Roman" pitchFamily="18" charset="0"/>
                <a:cs typeface="Times New Roman" pitchFamily="18" charset="0"/>
              </a:rPr>
              <a:t>intention of the makers</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The proviso is subordinate to the main section. A proviso does </a:t>
            </a:r>
            <a:r>
              <a:rPr lang="en-US" sz="3600" dirty="0" smtClean="0">
                <a:latin typeface="Times New Roman" pitchFamily="18" charset="0"/>
                <a:cs typeface="Times New Roman" pitchFamily="18" charset="0"/>
              </a:rPr>
              <a:t>not enlarge </a:t>
            </a:r>
            <a:r>
              <a:rPr lang="en-US" sz="3600" dirty="0">
                <a:latin typeface="Times New Roman" pitchFamily="18" charset="0"/>
                <a:cs typeface="Times New Roman" pitchFamily="18" charset="0"/>
              </a:rPr>
              <a:t>an enactment except for compelling reasons</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State of Punjab &amp; </a:t>
            </a:r>
            <a:r>
              <a:rPr lang="en-US" sz="3600" dirty="0" err="1">
                <a:latin typeface="Times New Roman" pitchFamily="18" charset="0"/>
                <a:cs typeface="Times New Roman" pitchFamily="18" charset="0"/>
              </a:rPr>
              <a:t>Anr</a:t>
            </a:r>
            <a:r>
              <a:rPr lang="en-US" sz="3600" dirty="0">
                <a:latin typeface="Times New Roman" pitchFamily="18" charset="0"/>
                <a:cs typeface="Times New Roman" pitchFamily="18" charset="0"/>
              </a:rPr>
              <a:t>. v. </a:t>
            </a:r>
            <a:r>
              <a:rPr lang="en-US" sz="3600" dirty="0" err="1">
                <a:latin typeface="Times New Roman" pitchFamily="18" charset="0"/>
                <a:cs typeface="Times New Roman" pitchFamily="18" charset="0"/>
              </a:rPr>
              <a:t>Ashwani</a:t>
            </a:r>
            <a:r>
              <a:rPr lang="en-US" sz="3600" dirty="0">
                <a:latin typeface="Times New Roman" pitchFamily="18" charset="0"/>
                <a:cs typeface="Times New Roman" pitchFamily="18" charset="0"/>
              </a:rPr>
              <a:t> Kumar &amp; </a:t>
            </a:r>
            <a:r>
              <a:rPr lang="en-US" sz="3600" dirty="0" err="1" smtClean="0">
                <a:latin typeface="Times New Roman" pitchFamily="18" charset="0"/>
                <a:cs typeface="Times New Roman" pitchFamily="18" charset="0"/>
              </a:rPr>
              <a:t>Ors</a:t>
            </a:r>
            <a:r>
              <a:rPr lang="en-US" sz="3600" dirty="0" smtClean="0">
                <a:latin typeface="Times New Roman" pitchFamily="18" charset="0"/>
                <a:cs typeface="Times New Roman" pitchFamily="18" charset="0"/>
              </a:rPr>
              <a:t> (2009)</a:t>
            </a:r>
          </a:p>
          <a:p>
            <a:pPr marL="0" indent="0">
              <a:buNone/>
            </a:pPr>
            <a:r>
              <a:rPr lang="en-US" sz="3600" dirty="0">
                <a:latin typeface="Times New Roman" pitchFamily="18" charset="0"/>
                <a:cs typeface="Times New Roman" pitchFamily="18" charset="0"/>
              </a:rPr>
              <a:t>“If the language of the enacting </a:t>
            </a:r>
            <a:r>
              <a:rPr lang="en-US" sz="3600" dirty="0" smtClean="0">
                <a:latin typeface="Times New Roman" pitchFamily="18" charset="0"/>
                <a:cs typeface="Times New Roman" pitchFamily="18" charset="0"/>
              </a:rPr>
              <a:t>part of </a:t>
            </a:r>
            <a:r>
              <a:rPr lang="en-US" sz="3600" dirty="0">
                <a:latin typeface="Times New Roman" pitchFamily="18" charset="0"/>
                <a:cs typeface="Times New Roman" pitchFamily="18" charset="0"/>
              </a:rPr>
              <a:t>the statute does not contain the provisions which are said to occur in </a:t>
            </a:r>
            <a:r>
              <a:rPr lang="en-US" sz="3600" dirty="0" smtClean="0">
                <a:latin typeface="Times New Roman" pitchFamily="18" charset="0"/>
                <a:cs typeface="Times New Roman" pitchFamily="18" charset="0"/>
              </a:rPr>
              <a:t>it you </a:t>
            </a:r>
            <a:r>
              <a:rPr lang="en-US" sz="3600" dirty="0">
                <a:latin typeface="Times New Roman" pitchFamily="18" charset="0"/>
                <a:cs typeface="Times New Roman" pitchFamily="18" charset="0"/>
              </a:rPr>
              <a:t>cannot derive these provisions by implication from a proviso</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3407815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7500" lnSpcReduction="20000"/>
          </a:bodyPr>
          <a:lstStyle/>
          <a:p>
            <a:pPr marL="0" indent="0">
              <a:buNone/>
            </a:pPr>
            <a:r>
              <a:rPr lang="pt-BR" sz="3600" i="1" dirty="0" smtClean="0">
                <a:latin typeface="Times New Roman" pitchFamily="18" charset="0"/>
                <a:cs typeface="Times New Roman" pitchFamily="18" charset="0"/>
              </a:rPr>
              <a:t>S. Sundaram Pillai v. V.R. Pattabiraman</a:t>
            </a:r>
          </a:p>
          <a:p>
            <a:pPr marL="0" indent="0">
              <a:buNone/>
            </a:pPr>
            <a:r>
              <a:rPr lang="en-US" sz="3600" dirty="0">
                <a:latin typeface="Times New Roman" pitchFamily="18" charset="0"/>
                <a:cs typeface="Times New Roman" pitchFamily="18" charset="0"/>
              </a:rPr>
              <a:t>A proviso may serve four different purposes:</a:t>
            </a:r>
          </a:p>
          <a:p>
            <a:pPr marL="0" indent="0">
              <a:buNone/>
            </a:pPr>
            <a:r>
              <a:rPr lang="en-US" sz="3600" dirty="0">
                <a:latin typeface="Times New Roman" pitchFamily="18" charset="0"/>
                <a:cs typeface="Times New Roman" pitchFamily="18" charset="0"/>
              </a:rPr>
              <a:t>(1) qualifying or excepting certain provisions from the main</a:t>
            </a:r>
          </a:p>
          <a:p>
            <a:pPr marL="0" indent="0">
              <a:buNone/>
            </a:pPr>
            <a:r>
              <a:rPr lang="en-US" sz="3600" dirty="0">
                <a:latin typeface="Times New Roman" pitchFamily="18" charset="0"/>
                <a:cs typeface="Times New Roman" pitchFamily="18" charset="0"/>
              </a:rPr>
              <a:t>enactment;</a:t>
            </a:r>
          </a:p>
          <a:p>
            <a:pPr marL="0" indent="0">
              <a:buNone/>
            </a:pPr>
            <a:r>
              <a:rPr lang="en-US" sz="3600" dirty="0">
                <a:latin typeface="Times New Roman" pitchFamily="18" charset="0"/>
                <a:cs typeface="Times New Roman" pitchFamily="18" charset="0"/>
              </a:rPr>
              <a:t>(2) it may entirely change the very concept of the intendment of</a:t>
            </a:r>
          </a:p>
          <a:p>
            <a:pPr marL="0" indent="0">
              <a:buNone/>
            </a:pPr>
            <a:r>
              <a:rPr lang="en-US" sz="3600" dirty="0">
                <a:latin typeface="Times New Roman" pitchFamily="18" charset="0"/>
                <a:cs typeface="Times New Roman" pitchFamily="18" charset="0"/>
              </a:rPr>
              <a:t>the enactment by insisting on certain mandatory conditions to</a:t>
            </a:r>
          </a:p>
          <a:p>
            <a:pPr marL="0" indent="0">
              <a:buNone/>
            </a:pPr>
            <a:r>
              <a:rPr lang="en-US" sz="3600" dirty="0">
                <a:latin typeface="Times New Roman" pitchFamily="18" charset="0"/>
                <a:cs typeface="Times New Roman" pitchFamily="18" charset="0"/>
              </a:rPr>
              <a:t>be fulfilled in order to make the enactment workable;</a:t>
            </a:r>
          </a:p>
          <a:p>
            <a:pPr marL="0" indent="0">
              <a:buNone/>
            </a:pPr>
            <a:r>
              <a:rPr lang="en-US" sz="3600" dirty="0">
                <a:latin typeface="Times New Roman" pitchFamily="18" charset="0"/>
                <a:cs typeface="Times New Roman" pitchFamily="18" charset="0"/>
              </a:rPr>
              <a:t>(3) it may be so embedded in the Act itself as to become an</a:t>
            </a:r>
          </a:p>
          <a:p>
            <a:pPr marL="0" indent="0">
              <a:buNone/>
            </a:pPr>
            <a:r>
              <a:rPr lang="en-US" sz="3600" dirty="0">
                <a:latin typeface="Times New Roman" pitchFamily="18" charset="0"/>
                <a:cs typeface="Times New Roman" pitchFamily="18" charset="0"/>
              </a:rPr>
              <a:t>integral part of the enactment and thus acquire the tenor and</a:t>
            </a:r>
          </a:p>
          <a:p>
            <a:pPr marL="0" indent="0">
              <a:buNone/>
            </a:pPr>
            <a:r>
              <a:rPr lang="en-US" sz="3600" dirty="0" err="1">
                <a:latin typeface="Times New Roman" pitchFamily="18" charset="0"/>
                <a:cs typeface="Times New Roman" pitchFamily="18" charset="0"/>
              </a:rPr>
              <a:t>colour</a:t>
            </a:r>
            <a:r>
              <a:rPr lang="en-US" sz="3600" dirty="0">
                <a:latin typeface="Times New Roman" pitchFamily="18" charset="0"/>
                <a:cs typeface="Times New Roman" pitchFamily="18" charset="0"/>
              </a:rPr>
              <a:t> of the substantive enactment itself; and</a:t>
            </a:r>
          </a:p>
          <a:p>
            <a:pPr marL="0" indent="0">
              <a:buNone/>
            </a:pPr>
            <a:r>
              <a:rPr lang="en-US" sz="3600" dirty="0">
                <a:latin typeface="Times New Roman" pitchFamily="18" charset="0"/>
                <a:cs typeface="Times New Roman" pitchFamily="18" charset="0"/>
              </a:rPr>
              <a:t>(4) it may be used merely to act as an options addenda to the</a:t>
            </a:r>
          </a:p>
          <a:p>
            <a:pPr marL="0" indent="0">
              <a:buNone/>
            </a:pPr>
            <a:r>
              <a:rPr lang="en-US" sz="3600" dirty="0">
                <a:latin typeface="Times New Roman" pitchFamily="18" charset="0"/>
                <a:cs typeface="Times New Roman" pitchFamily="18" charset="0"/>
              </a:rPr>
              <a:t>enactment with the sole object of explaining the real</a:t>
            </a:r>
          </a:p>
          <a:p>
            <a:pPr marL="0" indent="0">
              <a:buNone/>
            </a:pPr>
            <a:r>
              <a:rPr lang="en-US" sz="3600" dirty="0">
                <a:latin typeface="Times New Roman" pitchFamily="18" charset="0"/>
                <a:cs typeface="Times New Roman" pitchFamily="18" charset="0"/>
              </a:rPr>
              <a:t>intendment of the statutory provision.</a:t>
            </a:r>
          </a:p>
        </p:txBody>
      </p:sp>
    </p:spTree>
    <p:extLst>
      <p:ext uri="{BB962C8B-B14F-4D97-AF65-F5344CB8AC3E}">
        <p14:creationId xmlns:p14="http://schemas.microsoft.com/office/powerpoint/2010/main" xmlns="" val="38340781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600" b="1" dirty="0">
                <a:latin typeface="Times New Roman" pitchFamily="18" charset="0"/>
                <a:cs typeface="Times New Roman" pitchFamily="18" charset="0"/>
              </a:rPr>
              <a:t>Exception and Saving Clauses</a:t>
            </a:r>
            <a:endParaRPr lang="en-US" sz="3600" b="1"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Exception exempts something which would otherwise fall within the purview of the general words of </a:t>
            </a:r>
            <a:r>
              <a:rPr lang="en-US" sz="3600" dirty="0" smtClean="0">
                <a:latin typeface="Times New Roman" pitchFamily="18" charset="0"/>
                <a:cs typeface="Times New Roman" pitchFamily="18" charset="0"/>
              </a:rPr>
              <a:t>a statute.</a:t>
            </a:r>
          </a:p>
          <a:p>
            <a:r>
              <a:rPr lang="en-US" sz="3600" dirty="0" smtClean="0">
                <a:latin typeface="Times New Roman" pitchFamily="18" charset="0"/>
                <a:cs typeface="Times New Roman" pitchFamily="18" charset="0"/>
              </a:rPr>
              <a:t>It differs from proviso in the sense that it has a general application and it is a restriction.</a:t>
            </a:r>
          </a:p>
          <a:p>
            <a:r>
              <a:rPr lang="en-US" sz="3600" dirty="0" smtClean="0">
                <a:latin typeface="Times New Roman" pitchFamily="18" charset="0"/>
                <a:cs typeface="Times New Roman" pitchFamily="18" charset="0"/>
              </a:rPr>
              <a:t>An exception repugnant to operative part may be ignored.</a:t>
            </a:r>
          </a:p>
          <a:p>
            <a:r>
              <a:rPr lang="en-US" sz="3600" dirty="0">
                <a:latin typeface="Times New Roman" pitchFamily="18" charset="0"/>
                <a:cs typeface="Times New Roman" pitchFamily="18" charset="0"/>
              </a:rPr>
              <a:t>Exceptions must be construed strictly and strongly against the party trying to take the benefit.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The mention </a:t>
            </a:r>
            <a:r>
              <a:rPr lang="en-US" sz="3600" dirty="0">
                <a:latin typeface="Times New Roman" pitchFamily="18" charset="0"/>
                <a:cs typeface="Times New Roman" pitchFamily="18" charset="0"/>
              </a:rPr>
              <a:t>of certain exceptions to the general rule implies that no other exceptions were </a:t>
            </a:r>
            <a:r>
              <a:rPr lang="en-US" sz="3600" dirty="0" smtClean="0">
                <a:latin typeface="Times New Roman" pitchFamily="18" charset="0"/>
                <a:cs typeface="Times New Roman" pitchFamily="18" charset="0"/>
              </a:rPr>
              <a:t>contemplated.</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340781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sz="3600" dirty="0" smtClean="0">
                <a:latin typeface="Times New Roman" pitchFamily="18" charset="0"/>
                <a:cs typeface="Times New Roman" pitchFamily="18" charset="0"/>
              </a:rPr>
              <a:t>Saving clauses are generally introduced into repealing Acts.</a:t>
            </a:r>
          </a:p>
          <a:p>
            <a:r>
              <a:rPr lang="en-US" sz="3600" dirty="0" smtClean="0">
                <a:latin typeface="Times New Roman" pitchFamily="18" charset="0"/>
                <a:cs typeface="Times New Roman" pitchFamily="18" charset="0"/>
              </a:rPr>
              <a:t>‘Savings’ serves the purpose of preserving rights and privileges in already existing. </a:t>
            </a:r>
          </a:p>
          <a:p>
            <a:r>
              <a:rPr lang="en-US" sz="3600" dirty="0" smtClean="0">
                <a:latin typeface="Times New Roman" pitchFamily="18" charset="0"/>
                <a:cs typeface="Times New Roman" pitchFamily="18" charset="0"/>
              </a:rPr>
              <a:t>A saving clause repugnant to body of the Act is void.(</a:t>
            </a:r>
            <a:r>
              <a:rPr lang="en-US" sz="3600" i="1" dirty="0" smtClean="0">
                <a:latin typeface="Times New Roman" pitchFamily="18" charset="0"/>
                <a:cs typeface="Times New Roman" pitchFamily="18" charset="0"/>
              </a:rPr>
              <a:t>Attorney general v. </a:t>
            </a:r>
            <a:r>
              <a:rPr lang="en-US" sz="3600" i="1" dirty="0" err="1" smtClean="0">
                <a:latin typeface="Times New Roman" pitchFamily="18" charset="0"/>
                <a:cs typeface="Times New Roman" pitchFamily="18" charset="0"/>
              </a:rPr>
              <a:t>Bushopp</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A saving clause cannot give any further right than that a party already had. (</a:t>
            </a:r>
            <a:r>
              <a:rPr lang="en-US" sz="3600" i="1" dirty="0" smtClean="0">
                <a:latin typeface="Times New Roman" pitchFamily="18" charset="0"/>
                <a:cs typeface="Times New Roman" pitchFamily="18" charset="0"/>
              </a:rPr>
              <a:t>Arnold v. Mayor and Corporation of Gravesend</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A saving clause cannot be used to extend the scope of prohibition contained in main clause.</a:t>
            </a:r>
          </a:p>
          <a:p>
            <a:pPr marL="0" indent="0">
              <a:buNone/>
            </a:pPr>
            <a:r>
              <a:rPr lang="en-US" sz="3600" dirty="0" smtClean="0">
                <a:latin typeface="Times New Roman" pitchFamily="18" charset="0"/>
                <a:cs typeface="Times New Roman" pitchFamily="18" charset="0"/>
              </a:rPr>
              <a:t>(</a:t>
            </a:r>
            <a:r>
              <a:rPr lang="en-US" sz="3600" i="1" dirty="0" smtClean="0">
                <a:latin typeface="Times New Roman" pitchFamily="18" charset="0"/>
                <a:cs typeface="Times New Roman" pitchFamily="18" charset="0"/>
              </a:rPr>
              <a:t>Punjab Province v. </a:t>
            </a:r>
            <a:r>
              <a:rPr lang="en-US" sz="3600" i="1" dirty="0" err="1" smtClean="0">
                <a:latin typeface="Times New Roman" pitchFamily="18" charset="0"/>
                <a:cs typeface="Times New Roman" pitchFamily="18" charset="0"/>
              </a:rPr>
              <a:t>Daulat</a:t>
            </a:r>
            <a:r>
              <a:rPr lang="en-US" sz="3600" i="1" dirty="0" smtClean="0">
                <a:latin typeface="Times New Roman" pitchFamily="18" charset="0"/>
                <a:cs typeface="Times New Roman" pitchFamily="18" charset="0"/>
              </a:rPr>
              <a:t> Singh</a:t>
            </a:r>
            <a:r>
              <a:rPr lang="en-US" sz="36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xmlns="" val="38340781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858000"/>
          </a:xfrm>
        </p:spPr>
        <p:txBody>
          <a:bodyPr>
            <a:noAutofit/>
          </a:bodyPr>
          <a:lstStyle/>
          <a:p>
            <a:pPr marL="0" indent="0">
              <a:buNone/>
            </a:pPr>
            <a:r>
              <a:rPr lang="en-US" sz="2950" b="1" dirty="0" smtClean="0">
                <a:latin typeface="Times New Roman" pitchFamily="18" charset="0"/>
                <a:cs typeface="Times New Roman" pitchFamily="18" charset="0"/>
              </a:rPr>
              <a:t>Explanation</a:t>
            </a:r>
          </a:p>
          <a:p>
            <a:r>
              <a:rPr lang="en-US" sz="2950" dirty="0" smtClean="0">
                <a:latin typeface="Times New Roman" pitchFamily="18" charset="0"/>
                <a:cs typeface="Times New Roman" pitchFamily="18" charset="0"/>
              </a:rPr>
              <a:t>It is a part of the enactment and it explains the meanings of the words in the enacting clauses.</a:t>
            </a:r>
          </a:p>
          <a:p>
            <a:r>
              <a:rPr lang="en-US" sz="2950" dirty="0" smtClean="0">
                <a:latin typeface="Times New Roman" pitchFamily="18" charset="0"/>
                <a:cs typeface="Times New Roman" pitchFamily="18" charset="0"/>
              </a:rPr>
              <a:t>It makes the meaning clear beyond dispute.</a:t>
            </a:r>
          </a:p>
          <a:p>
            <a:r>
              <a:rPr lang="pt-BR" sz="2950" i="1" dirty="0">
                <a:latin typeface="Times New Roman" pitchFamily="18" charset="0"/>
                <a:cs typeface="Times New Roman" pitchFamily="18" charset="0"/>
              </a:rPr>
              <a:t>S. </a:t>
            </a:r>
            <a:r>
              <a:rPr lang="pt-BR" sz="2950" i="1" dirty="0" smtClean="0">
                <a:latin typeface="Times New Roman" pitchFamily="18" charset="0"/>
                <a:cs typeface="Times New Roman" pitchFamily="18" charset="0"/>
              </a:rPr>
              <a:t>Sundaram Pillai </a:t>
            </a:r>
            <a:r>
              <a:rPr lang="pt-BR" sz="2950" i="1" dirty="0">
                <a:latin typeface="Times New Roman" pitchFamily="18" charset="0"/>
                <a:cs typeface="Times New Roman" pitchFamily="18" charset="0"/>
              </a:rPr>
              <a:t>v. V.R. </a:t>
            </a:r>
            <a:r>
              <a:rPr lang="pt-BR" sz="2950" i="1" dirty="0" smtClean="0">
                <a:latin typeface="Times New Roman" pitchFamily="18" charset="0"/>
                <a:cs typeface="Times New Roman" pitchFamily="18" charset="0"/>
              </a:rPr>
              <a:t>Pattabiraman </a:t>
            </a:r>
            <a:r>
              <a:rPr lang="pt-BR" sz="2950" dirty="0" smtClean="0">
                <a:latin typeface="Times New Roman" pitchFamily="18" charset="0"/>
                <a:cs typeface="Times New Roman" pitchFamily="18" charset="0"/>
              </a:rPr>
              <a:t>(1985)</a:t>
            </a:r>
          </a:p>
          <a:p>
            <a:pPr marL="0" indent="0">
              <a:buNone/>
            </a:pPr>
            <a:r>
              <a:rPr lang="en-US" sz="2950" dirty="0" smtClean="0">
                <a:latin typeface="Times New Roman" pitchFamily="18" charset="0"/>
                <a:cs typeface="Times New Roman" pitchFamily="18" charset="0"/>
              </a:rPr>
              <a:t>The object of explanations-</a:t>
            </a:r>
          </a:p>
          <a:p>
            <a:pPr marL="0" indent="0">
              <a:buNone/>
            </a:pPr>
            <a:r>
              <a:rPr lang="en-US" sz="2950" dirty="0" smtClean="0">
                <a:latin typeface="Times New Roman" pitchFamily="18" charset="0"/>
                <a:cs typeface="Times New Roman" pitchFamily="18" charset="0"/>
              </a:rPr>
              <a:t>a</a:t>
            </a:r>
            <a:r>
              <a:rPr lang="en-US" sz="2950" dirty="0">
                <a:latin typeface="Times New Roman" pitchFamily="18" charset="0"/>
                <a:cs typeface="Times New Roman" pitchFamily="18" charset="0"/>
              </a:rPr>
              <a:t>. to explain the meaning and intendment of the Act itself;</a:t>
            </a:r>
          </a:p>
          <a:p>
            <a:pPr marL="0" indent="0">
              <a:buNone/>
            </a:pPr>
            <a:r>
              <a:rPr lang="en-US" sz="2950" dirty="0">
                <a:latin typeface="Times New Roman" pitchFamily="18" charset="0"/>
                <a:cs typeface="Times New Roman" pitchFamily="18" charset="0"/>
              </a:rPr>
              <a:t>b. where there is any obscurity or vagueness in the main enactment, to clarify the same so as to </a:t>
            </a:r>
            <a:r>
              <a:rPr lang="en-US" sz="2950" dirty="0" smtClean="0">
                <a:latin typeface="Times New Roman" pitchFamily="18" charset="0"/>
                <a:cs typeface="Times New Roman" pitchFamily="18" charset="0"/>
              </a:rPr>
              <a:t>make it </a:t>
            </a:r>
            <a:r>
              <a:rPr lang="en-US" sz="2950" dirty="0">
                <a:latin typeface="Times New Roman" pitchFamily="18" charset="0"/>
                <a:cs typeface="Times New Roman" pitchFamily="18" charset="0"/>
              </a:rPr>
              <a:t>consistent with the dominant object which it seems to </a:t>
            </a:r>
            <a:r>
              <a:rPr lang="en-US" sz="2950" dirty="0" err="1">
                <a:latin typeface="Times New Roman" pitchFamily="18" charset="0"/>
                <a:cs typeface="Times New Roman" pitchFamily="18" charset="0"/>
              </a:rPr>
              <a:t>subserve</a:t>
            </a:r>
            <a:r>
              <a:rPr lang="en-US" sz="2950" dirty="0">
                <a:latin typeface="Times New Roman" pitchFamily="18" charset="0"/>
                <a:cs typeface="Times New Roman" pitchFamily="18" charset="0"/>
              </a:rPr>
              <a:t>;</a:t>
            </a:r>
          </a:p>
          <a:p>
            <a:pPr marL="0" indent="0">
              <a:buNone/>
            </a:pPr>
            <a:r>
              <a:rPr lang="en-US" sz="2950" dirty="0">
                <a:latin typeface="Times New Roman" pitchFamily="18" charset="0"/>
                <a:cs typeface="Times New Roman" pitchFamily="18" charset="0"/>
              </a:rPr>
              <a:t>c. to provide an additional support to the dominant object of the Act in order to make it meaningful </a:t>
            </a:r>
            <a:r>
              <a:rPr lang="en-US" sz="2950" dirty="0" smtClean="0">
                <a:latin typeface="Times New Roman" pitchFamily="18" charset="0"/>
                <a:cs typeface="Times New Roman" pitchFamily="18" charset="0"/>
              </a:rPr>
              <a:t>and purposeful</a:t>
            </a:r>
            <a:r>
              <a:rPr lang="en-US" sz="2950" dirty="0">
                <a:latin typeface="Times New Roman" pitchFamily="18" charset="0"/>
                <a:cs typeface="Times New Roman" pitchFamily="18" charset="0"/>
              </a:rPr>
              <a:t>;</a:t>
            </a:r>
          </a:p>
          <a:p>
            <a:pPr marL="0" indent="0">
              <a:buNone/>
            </a:pPr>
            <a:r>
              <a:rPr lang="en-US" sz="2950" dirty="0">
                <a:latin typeface="Times New Roman" pitchFamily="18" charset="0"/>
                <a:cs typeface="Times New Roman" pitchFamily="18" charset="0"/>
              </a:rPr>
              <a:t>d. an Explanation cannot in any way interfere with or change the enactment or any part </a:t>
            </a:r>
            <a:r>
              <a:rPr lang="en-US" sz="2950" dirty="0" smtClean="0">
                <a:latin typeface="Times New Roman" pitchFamily="18" charset="0"/>
                <a:cs typeface="Times New Roman" pitchFamily="18" charset="0"/>
              </a:rPr>
              <a:t>thereof.</a:t>
            </a:r>
          </a:p>
        </p:txBody>
      </p:sp>
    </p:spTree>
    <p:extLst>
      <p:ext uri="{BB962C8B-B14F-4D97-AF65-F5344CB8AC3E}">
        <p14:creationId xmlns:p14="http://schemas.microsoft.com/office/powerpoint/2010/main" xmlns="" val="38340781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3600" b="1" dirty="0" smtClean="0">
                <a:latin typeface="Times New Roman" pitchFamily="18" charset="0"/>
                <a:cs typeface="Times New Roman" pitchFamily="18" charset="0"/>
              </a:rPr>
              <a:t>Non Obstante Clause</a:t>
            </a:r>
          </a:p>
          <a:p>
            <a:r>
              <a:rPr lang="en-US" sz="3600" dirty="0">
                <a:latin typeface="Times New Roman" pitchFamily="18" charset="0"/>
                <a:cs typeface="Times New Roman" pitchFamily="18" charset="0"/>
              </a:rPr>
              <a:t>A section sometimes begins with the phrase ‘</a:t>
            </a:r>
            <a:r>
              <a:rPr lang="en-US" sz="3600" dirty="0" smtClean="0">
                <a:latin typeface="Times New Roman" pitchFamily="18" charset="0"/>
                <a:cs typeface="Times New Roman" pitchFamily="18" charset="0"/>
              </a:rPr>
              <a:t>notwithstanding anything </a:t>
            </a:r>
            <a:r>
              <a:rPr lang="en-US" sz="3600" dirty="0">
                <a:latin typeface="Times New Roman" pitchFamily="18" charset="0"/>
                <a:cs typeface="Times New Roman" pitchFamily="18" charset="0"/>
              </a:rPr>
              <a:t>contained etc</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It gives the provision to which it is attached an overriding effect in the event of conflict.</a:t>
            </a:r>
          </a:p>
          <a:p>
            <a:r>
              <a:rPr lang="pt-BR" sz="3600" i="1" dirty="0">
                <a:latin typeface="Times New Roman" pitchFamily="18" charset="0"/>
                <a:cs typeface="Times New Roman" pitchFamily="18" charset="0"/>
              </a:rPr>
              <a:t>Aswini Kumar v. Arabinda </a:t>
            </a:r>
            <a:r>
              <a:rPr lang="pt-BR" sz="3600" i="1" dirty="0" smtClean="0">
                <a:latin typeface="Times New Roman" pitchFamily="18" charset="0"/>
                <a:cs typeface="Times New Roman" pitchFamily="18" charset="0"/>
              </a:rPr>
              <a:t>Bose</a:t>
            </a: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non obstante clause can reasonably be read as </a:t>
            </a:r>
            <a:r>
              <a:rPr lang="en-US" sz="3600" dirty="0" smtClean="0">
                <a:latin typeface="Times New Roman" pitchFamily="18" charset="0"/>
                <a:cs typeface="Times New Roman" pitchFamily="18" charset="0"/>
              </a:rPr>
              <a:t>overriding ‘anything </a:t>
            </a:r>
            <a:r>
              <a:rPr lang="en-US" sz="3600" dirty="0">
                <a:latin typeface="Times New Roman" pitchFamily="18" charset="0"/>
                <a:cs typeface="Times New Roman" pitchFamily="18" charset="0"/>
              </a:rPr>
              <a:t>contained’ in any relevant existing law which </a:t>
            </a:r>
            <a:r>
              <a:rPr lang="en-US" sz="3600" dirty="0" smtClean="0">
                <a:latin typeface="Times New Roman" pitchFamily="18" charset="0"/>
                <a:cs typeface="Times New Roman" pitchFamily="18" charset="0"/>
              </a:rPr>
              <a:t>is inconsistent </a:t>
            </a:r>
            <a:r>
              <a:rPr lang="en-US" sz="3600" dirty="0">
                <a:latin typeface="Times New Roman" pitchFamily="18" charset="0"/>
                <a:cs typeface="Times New Roman" pitchFamily="18" charset="0"/>
              </a:rPr>
              <a:t>with the new enactment, although the </a:t>
            </a:r>
            <a:r>
              <a:rPr lang="en-US" sz="3600" dirty="0" smtClean="0">
                <a:latin typeface="Times New Roman" pitchFamily="18" charset="0"/>
                <a:cs typeface="Times New Roman" pitchFamily="18" charset="0"/>
              </a:rPr>
              <a:t>draftsman had primarily in his mind a particular type of law as conflicting with </a:t>
            </a:r>
            <a:r>
              <a:rPr lang="en-US" sz="3600" dirty="0">
                <a:latin typeface="Times New Roman" pitchFamily="18" charset="0"/>
                <a:cs typeface="Times New Roman" pitchFamily="18" charset="0"/>
              </a:rPr>
              <a:t>the new </a:t>
            </a:r>
            <a:r>
              <a:rPr lang="en-US" sz="3600" dirty="0" smtClean="0">
                <a:latin typeface="Times New Roman" pitchFamily="18" charset="0"/>
                <a:cs typeface="Times New Roman" pitchFamily="18" charset="0"/>
              </a:rPr>
              <a:t>Act.”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340781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i="1" dirty="0" err="1" smtClean="0">
                <a:latin typeface="Times New Roman" pitchFamily="18" charset="0"/>
                <a:cs typeface="Times New Roman" pitchFamily="18" charset="0"/>
              </a:rPr>
              <a:t>Shri</a:t>
            </a:r>
            <a:r>
              <a:rPr lang="en-US" sz="3600" i="1" dirty="0" smtClean="0">
                <a:latin typeface="Times New Roman" pitchFamily="18" charset="0"/>
                <a:cs typeface="Times New Roman" pitchFamily="18" charset="0"/>
              </a:rPr>
              <a:t> </a:t>
            </a:r>
            <a:r>
              <a:rPr lang="en-US" sz="3600" i="1" dirty="0">
                <a:latin typeface="Times New Roman" pitchFamily="18" charset="0"/>
                <a:cs typeface="Times New Roman" pitchFamily="18" charset="0"/>
              </a:rPr>
              <a:t>Ram </a:t>
            </a:r>
            <a:r>
              <a:rPr lang="en-US" sz="3600" i="1" dirty="0" err="1">
                <a:latin typeface="Times New Roman" pitchFamily="18" charset="0"/>
                <a:cs typeface="Times New Roman" pitchFamily="18" charset="0"/>
              </a:rPr>
              <a:t>Narain</a:t>
            </a:r>
            <a:r>
              <a:rPr lang="en-US" sz="3600" i="1" dirty="0">
                <a:latin typeface="Times New Roman" pitchFamily="18" charset="0"/>
                <a:cs typeface="Times New Roman" pitchFamily="18" charset="0"/>
              </a:rPr>
              <a:t> v. </a:t>
            </a:r>
            <a:r>
              <a:rPr lang="en-US" sz="3600" i="1" dirty="0" err="1">
                <a:latin typeface="Times New Roman" pitchFamily="18" charset="0"/>
                <a:cs typeface="Times New Roman" pitchFamily="18" charset="0"/>
              </a:rPr>
              <a:t>Simla</a:t>
            </a:r>
            <a:r>
              <a:rPr lang="en-US" sz="3600" i="1"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Banking&amp; </a:t>
            </a:r>
            <a:r>
              <a:rPr lang="en-US" sz="3600" i="1" dirty="0">
                <a:latin typeface="Times New Roman" pitchFamily="18" charset="0"/>
                <a:cs typeface="Times New Roman" pitchFamily="18" charset="0"/>
              </a:rPr>
              <a:t>Industrial Co. Ltd.</a:t>
            </a:r>
          </a:p>
          <a:p>
            <a:pPr marL="0" indent="0">
              <a:buNone/>
            </a:pPr>
            <a:r>
              <a:rPr lang="en-US" sz="3600" dirty="0" smtClean="0">
                <a:latin typeface="Times New Roman" pitchFamily="18" charset="0"/>
                <a:cs typeface="Times New Roman" pitchFamily="18" charset="0"/>
              </a:rPr>
              <a:t>When two law operates on same subject matter and also have a non-obstante clause then purposive interpretation has to be applied.</a:t>
            </a:r>
          </a:p>
          <a:p>
            <a:r>
              <a:rPr lang="fi-FI" sz="3600" i="1" dirty="0">
                <a:latin typeface="Times New Roman" pitchFamily="18" charset="0"/>
                <a:cs typeface="Times New Roman" pitchFamily="18" charset="0"/>
              </a:rPr>
              <a:t>Sarwan Singh v. Kasturi </a:t>
            </a:r>
            <a:r>
              <a:rPr lang="fi-FI" sz="3600" i="1" dirty="0" smtClean="0">
                <a:latin typeface="Times New Roman" pitchFamily="18" charset="0"/>
                <a:cs typeface="Times New Roman" pitchFamily="18" charset="0"/>
              </a:rPr>
              <a:t>lal</a:t>
            </a:r>
          </a:p>
          <a:p>
            <a:pPr marL="0" indent="0">
              <a:buNone/>
            </a:pPr>
            <a:r>
              <a:rPr lang="fi-FI" sz="3600" dirty="0" smtClean="0">
                <a:latin typeface="Times New Roman" pitchFamily="18" charset="0"/>
                <a:cs typeface="Times New Roman" pitchFamily="18" charset="0"/>
              </a:rPr>
              <a:t>In addition to the purposive test,another </a:t>
            </a:r>
            <a:r>
              <a:rPr lang="en-US" sz="3600" dirty="0">
                <a:latin typeface="Times New Roman" pitchFamily="18" charset="0"/>
                <a:cs typeface="Times New Roman" pitchFamily="18" charset="0"/>
              </a:rPr>
              <a:t>test is that the later </a:t>
            </a:r>
            <a:r>
              <a:rPr lang="en-US" sz="3600" dirty="0" smtClean="0">
                <a:latin typeface="Times New Roman" pitchFamily="18" charset="0"/>
                <a:cs typeface="Times New Roman" pitchFamily="18" charset="0"/>
              </a:rPr>
              <a:t>enactment must </a:t>
            </a:r>
            <a:r>
              <a:rPr lang="en-US" sz="3600" dirty="0">
                <a:latin typeface="Times New Roman" pitchFamily="18" charset="0"/>
                <a:cs typeface="Times New Roman" pitchFamily="18" charset="0"/>
              </a:rPr>
              <a:t>prevail over the earlier one.</a:t>
            </a:r>
            <a:endParaRPr lang="en-US"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383407815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3600" b="1" dirty="0">
                <a:latin typeface="Times New Roman" pitchFamily="18" charset="0"/>
                <a:cs typeface="Times New Roman" pitchFamily="18" charset="0"/>
              </a:rPr>
              <a:t>Schedule</a:t>
            </a:r>
          </a:p>
          <a:p>
            <a:r>
              <a:rPr lang="en-US" sz="3600" dirty="0">
                <a:latin typeface="Times New Roman" pitchFamily="18" charset="0"/>
                <a:cs typeface="Times New Roman" pitchFamily="18" charset="0"/>
              </a:rPr>
              <a:t>A Schedule is as much a part of the statute as any other part and is used in construing provisions in the main body of the Act.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In </a:t>
            </a:r>
            <a:r>
              <a:rPr lang="en-US" sz="3600" i="1" dirty="0" err="1">
                <a:latin typeface="Times New Roman" pitchFamily="18" charset="0"/>
                <a:cs typeface="Times New Roman" pitchFamily="18" charset="0"/>
              </a:rPr>
              <a:t>Ellerman</a:t>
            </a:r>
            <a:r>
              <a:rPr lang="en-US" sz="3600" i="1" dirty="0">
                <a:latin typeface="Times New Roman" pitchFamily="18" charset="0"/>
                <a:cs typeface="Times New Roman" pitchFamily="18" charset="0"/>
              </a:rPr>
              <a:t> Lines Ltd. </a:t>
            </a:r>
            <a:r>
              <a:rPr lang="en-US" sz="3600" i="1" dirty="0" err="1" smtClean="0">
                <a:latin typeface="Times New Roman" pitchFamily="18" charset="0"/>
                <a:cs typeface="Times New Roman" pitchFamily="18" charset="0"/>
              </a:rPr>
              <a:t>v.Murray</a:t>
            </a:r>
            <a:r>
              <a:rPr lang="en-US" sz="3600" i="1"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it was laid down that a schedule can’t be referred to on the construction of an enacting part of the statute unless the language of the enacting part is ambiguous. </a:t>
            </a:r>
          </a:p>
          <a:p>
            <a:r>
              <a:rPr lang="en-US" sz="3600" i="1" dirty="0" err="1">
                <a:latin typeface="Times New Roman" pitchFamily="18" charset="0"/>
                <a:cs typeface="Times New Roman" pitchFamily="18" charset="0"/>
              </a:rPr>
              <a:t>Kallu</a:t>
            </a:r>
            <a:r>
              <a:rPr lang="en-US" sz="3600" i="1" dirty="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v.Munna</a:t>
            </a:r>
            <a:r>
              <a:rPr lang="en-US" sz="3600"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In </a:t>
            </a:r>
            <a:r>
              <a:rPr lang="en-US" sz="3600" dirty="0">
                <a:latin typeface="Times New Roman" pitchFamily="18" charset="0"/>
                <a:cs typeface="Times New Roman" pitchFamily="18" charset="0"/>
              </a:rPr>
              <a:t>case of an ambiguous enactment schedule is a legitimate aid to construction. </a:t>
            </a:r>
            <a:endParaRPr lang="en-US" sz="3600" dirty="0" smtClean="0">
              <a:latin typeface="Times New Roman" pitchFamily="18" charset="0"/>
              <a:cs typeface="Times New Roman" pitchFamily="18" charset="0"/>
            </a:endParaRPr>
          </a:p>
          <a:p>
            <a:r>
              <a:rPr lang="en-US" sz="3600" i="1" dirty="0" err="1" smtClean="0">
                <a:latin typeface="Times New Roman" pitchFamily="18" charset="0"/>
                <a:cs typeface="Times New Roman" pitchFamily="18" charset="0"/>
              </a:rPr>
              <a:t>Aphali</a:t>
            </a:r>
            <a:r>
              <a:rPr lang="en-US" sz="3600" i="1" dirty="0" smtClean="0">
                <a:latin typeface="Times New Roman" pitchFamily="18" charset="0"/>
                <a:cs typeface="Times New Roman" pitchFamily="18" charset="0"/>
              </a:rPr>
              <a:t> </a:t>
            </a:r>
            <a:r>
              <a:rPr lang="en-US" sz="3600" i="1" dirty="0">
                <a:latin typeface="Times New Roman" pitchFamily="18" charset="0"/>
                <a:cs typeface="Times New Roman" pitchFamily="18" charset="0"/>
              </a:rPr>
              <a:t>Pharmaceuticals Ltd. v. State of </a:t>
            </a:r>
            <a:r>
              <a:rPr lang="en-US" sz="3600" i="1" dirty="0" smtClean="0">
                <a:latin typeface="Times New Roman" pitchFamily="18" charset="0"/>
                <a:cs typeface="Times New Roman" pitchFamily="18" charset="0"/>
              </a:rPr>
              <a:t>Maharashtra - </a:t>
            </a:r>
            <a:r>
              <a:rPr lang="en-US" sz="3600" dirty="0" smtClean="0">
                <a:latin typeface="Times New Roman" pitchFamily="18" charset="0"/>
                <a:cs typeface="Times New Roman" pitchFamily="18" charset="0"/>
              </a:rPr>
              <a:t>in </a:t>
            </a:r>
            <a:r>
              <a:rPr lang="en-US" sz="3600" dirty="0">
                <a:latin typeface="Times New Roman" pitchFamily="18" charset="0"/>
                <a:cs typeface="Times New Roman" pitchFamily="18" charset="0"/>
              </a:rPr>
              <a:t>case of a conflict between the body of the Act and the schedule, the former prevails. </a:t>
            </a:r>
          </a:p>
          <a:p>
            <a:endParaRPr lang="en-US" sz="3600" dirty="0" smtClean="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59553852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lgn="ctr">
              <a:buNone/>
            </a:pPr>
            <a:r>
              <a:rPr lang="en-US" sz="4400" b="1" dirty="0">
                <a:latin typeface="Times New Roman" pitchFamily="18" charset="0"/>
                <a:cs typeface="Times New Roman" pitchFamily="18" charset="0"/>
              </a:rPr>
              <a:t>External </a:t>
            </a:r>
            <a:r>
              <a:rPr lang="en-US" sz="4400" b="1" dirty="0" smtClean="0">
                <a:latin typeface="Times New Roman" pitchFamily="18" charset="0"/>
                <a:cs typeface="Times New Roman" pitchFamily="18" charset="0"/>
              </a:rPr>
              <a:t>Aids</a:t>
            </a:r>
            <a:endParaRPr lang="en-US" sz="44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External aids are resorted to when ambiguity persists even after exhausting the internal aids.</a:t>
            </a:r>
          </a:p>
          <a:p>
            <a:r>
              <a:rPr lang="en-US" sz="3600" dirty="0" smtClean="0">
                <a:latin typeface="Times New Roman" pitchFamily="18" charset="0"/>
                <a:cs typeface="Times New Roman" pitchFamily="18" charset="0"/>
              </a:rPr>
              <a:t>In order to find out the intent if the legislature in true sense, external aids like parliamentary debates, dictionaries, etc. can be looked upon.</a:t>
            </a:r>
            <a:endParaRPr lang="en-US" sz="3600" dirty="0">
              <a:latin typeface="Times New Roman" pitchFamily="18" charset="0"/>
              <a:cs typeface="Times New Roman" pitchFamily="18" charset="0"/>
            </a:endParaRPr>
          </a:p>
          <a:p>
            <a:r>
              <a:rPr lang="en-US" sz="3600" i="1" dirty="0">
                <a:latin typeface="Times New Roman" pitchFamily="18" charset="0"/>
                <a:cs typeface="Times New Roman" pitchFamily="18" charset="0"/>
              </a:rPr>
              <a:t>B. </a:t>
            </a:r>
            <a:r>
              <a:rPr lang="en-US" sz="3600" i="1" dirty="0" err="1">
                <a:latin typeface="Times New Roman" pitchFamily="18" charset="0"/>
                <a:cs typeface="Times New Roman" pitchFamily="18" charset="0"/>
              </a:rPr>
              <a:t>Prabhakar</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Rao</a:t>
            </a:r>
            <a:r>
              <a:rPr lang="en-US" sz="3600" i="1" dirty="0">
                <a:latin typeface="Times New Roman" pitchFamily="18" charset="0"/>
                <a:cs typeface="Times New Roman" pitchFamily="18" charset="0"/>
              </a:rPr>
              <a:t> v. State of Andhra </a:t>
            </a:r>
            <a:r>
              <a:rPr lang="en-US" sz="3600" i="1" dirty="0" smtClean="0">
                <a:latin typeface="Times New Roman" pitchFamily="18" charset="0"/>
                <a:cs typeface="Times New Roman" pitchFamily="18" charset="0"/>
              </a:rPr>
              <a:t>Pradesh</a:t>
            </a:r>
          </a:p>
          <a:p>
            <a:pPr marL="0" indent="0">
              <a:buNone/>
            </a:pPr>
            <a:r>
              <a:rPr lang="en-US" sz="3600" dirty="0" smtClean="0">
                <a:latin typeface="Times New Roman" pitchFamily="18" charset="0"/>
                <a:cs typeface="Times New Roman" pitchFamily="18" charset="0"/>
              </a:rPr>
              <a:t>“Where </a:t>
            </a:r>
            <a:r>
              <a:rPr lang="en-US" sz="3600" dirty="0">
                <a:latin typeface="Times New Roman" pitchFamily="18" charset="0"/>
                <a:cs typeface="Times New Roman" pitchFamily="18" charset="0"/>
              </a:rPr>
              <a:t>internal aids are not forthcoming, we can always </a:t>
            </a:r>
            <a:r>
              <a:rPr lang="en-US" sz="3600" dirty="0" smtClean="0">
                <a:latin typeface="Times New Roman" pitchFamily="18" charset="0"/>
                <a:cs typeface="Times New Roman" pitchFamily="18" charset="0"/>
              </a:rPr>
              <a:t>have recourse </a:t>
            </a:r>
            <a:r>
              <a:rPr lang="en-US" sz="3600" dirty="0">
                <a:latin typeface="Times New Roman" pitchFamily="18" charset="0"/>
                <a:cs typeface="Times New Roman" pitchFamily="18" charset="0"/>
              </a:rPr>
              <a:t>to external aids to discover the object of the </a:t>
            </a:r>
            <a:r>
              <a:rPr lang="en-US" sz="3600" dirty="0" smtClean="0">
                <a:latin typeface="Times New Roman" pitchFamily="18" charset="0"/>
                <a:cs typeface="Times New Roman" pitchFamily="18" charset="0"/>
              </a:rPr>
              <a:t>legislation. External </a:t>
            </a:r>
            <a:r>
              <a:rPr lang="en-US" sz="3600" dirty="0">
                <a:latin typeface="Times New Roman" pitchFamily="18" charset="0"/>
                <a:cs typeface="Times New Roman" pitchFamily="18" charset="0"/>
              </a:rPr>
              <a:t>aids are not ruled out. This is now a well </a:t>
            </a:r>
            <a:r>
              <a:rPr lang="en-US" sz="3600" dirty="0" smtClean="0">
                <a:latin typeface="Times New Roman" pitchFamily="18" charset="0"/>
                <a:cs typeface="Times New Roman" pitchFamily="18" charset="0"/>
              </a:rPr>
              <a:t>settled principle </a:t>
            </a:r>
            <a:r>
              <a:rPr lang="en-US" sz="3600" dirty="0">
                <a:latin typeface="Times New Roman" pitchFamily="18" charset="0"/>
                <a:cs typeface="Times New Roman" pitchFamily="18" charset="0"/>
              </a:rPr>
              <a:t>of modern statutory construction</a:t>
            </a:r>
            <a:r>
              <a:rPr lang="en-US" sz="36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xmlns="" val="3595538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a:latin typeface="Times New Roman" pitchFamily="18" charset="0"/>
                <a:cs typeface="Times New Roman" pitchFamily="18" charset="0"/>
              </a:rPr>
              <a:t>It is permissible to use the long or full title of an Act to throw light on a doubtful </a:t>
            </a:r>
            <a:r>
              <a:rPr lang="en-US" sz="3600" dirty="0" smtClean="0">
                <a:latin typeface="Times New Roman" pitchFamily="18" charset="0"/>
                <a:cs typeface="Times New Roman" pitchFamily="18" charset="0"/>
              </a:rPr>
              <a:t>meaning.</a:t>
            </a:r>
          </a:p>
          <a:p>
            <a:pPr marL="0" indent="0">
              <a:buNone/>
            </a:pPr>
            <a:r>
              <a:rPr lang="en-US" sz="3600" i="1" dirty="0" err="1" smtClean="0">
                <a:latin typeface="Times New Roman" pitchFamily="18" charset="0"/>
                <a:cs typeface="Times New Roman" pitchFamily="18" charset="0"/>
              </a:rPr>
              <a:t>Amarendra</a:t>
            </a:r>
            <a:r>
              <a:rPr lang="en-US" sz="3600" i="1" dirty="0" smtClean="0">
                <a:latin typeface="Times New Roman" pitchFamily="18" charset="0"/>
                <a:cs typeface="Times New Roman" pitchFamily="18" charset="0"/>
              </a:rPr>
              <a:t> </a:t>
            </a:r>
            <a:r>
              <a:rPr lang="en-US" sz="3600" i="1" dirty="0">
                <a:latin typeface="Times New Roman" pitchFamily="18" charset="0"/>
                <a:cs typeface="Times New Roman" pitchFamily="18" charset="0"/>
              </a:rPr>
              <a:t>Kumar </a:t>
            </a:r>
            <a:r>
              <a:rPr lang="en-US" sz="3600" i="1" dirty="0" err="1">
                <a:latin typeface="Times New Roman" pitchFamily="18" charset="0"/>
                <a:cs typeface="Times New Roman" pitchFamily="18" charset="0"/>
              </a:rPr>
              <a:t>Mohapatra</a:t>
            </a:r>
            <a:r>
              <a:rPr lang="en-US" sz="3600" i="1" dirty="0">
                <a:latin typeface="Times New Roman" pitchFamily="18" charset="0"/>
                <a:cs typeface="Times New Roman" pitchFamily="18" charset="0"/>
              </a:rPr>
              <a:t> &amp; </a:t>
            </a:r>
            <a:r>
              <a:rPr lang="en-US" sz="3600" i="1" dirty="0" err="1">
                <a:latin typeface="Times New Roman" pitchFamily="18" charset="0"/>
                <a:cs typeface="Times New Roman" pitchFamily="18" charset="0"/>
              </a:rPr>
              <a:t>Ors</a:t>
            </a:r>
            <a:r>
              <a:rPr lang="en-US" sz="3600" i="1" dirty="0">
                <a:latin typeface="Times New Roman" pitchFamily="18" charset="0"/>
                <a:cs typeface="Times New Roman" pitchFamily="18" charset="0"/>
              </a:rPr>
              <a:t>. v. State </a:t>
            </a:r>
            <a:r>
              <a:rPr lang="en-US" sz="3600" i="1" dirty="0" smtClean="0">
                <a:latin typeface="Times New Roman" pitchFamily="18" charset="0"/>
                <a:cs typeface="Times New Roman" pitchFamily="18" charset="0"/>
              </a:rPr>
              <a:t>of</a:t>
            </a:r>
          </a:p>
          <a:p>
            <a:pPr marL="0" indent="0">
              <a:buNone/>
            </a:pPr>
            <a:r>
              <a:rPr lang="en-US" sz="3600" i="1" dirty="0" smtClean="0">
                <a:latin typeface="Times New Roman" pitchFamily="18" charset="0"/>
                <a:cs typeface="Times New Roman" pitchFamily="18" charset="0"/>
              </a:rPr>
              <a:t>Orissa &amp; </a:t>
            </a:r>
            <a:r>
              <a:rPr lang="en-US" sz="3600" i="1" dirty="0" err="1" smtClean="0">
                <a:latin typeface="Times New Roman" pitchFamily="18" charset="0"/>
                <a:cs typeface="Times New Roman" pitchFamily="18" charset="0"/>
              </a:rPr>
              <a:t>Ors</a:t>
            </a:r>
            <a:r>
              <a:rPr lang="en-US" sz="3600" i="1"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a:t>
            </a:r>
            <a:r>
              <a:rPr lang="en-US" sz="3600" i="1" dirty="0">
                <a:latin typeface="Times New Roman" pitchFamily="18" charset="0"/>
                <a:cs typeface="Times New Roman" pitchFamily="18" charset="0"/>
              </a:rPr>
              <a:t>2014</a:t>
            </a:r>
            <a:r>
              <a:rPr lang="en-US" sz="3600" i="1"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t>
            </a:r>
          </a:p>
          <a:p>
            <a:pPr marL="0" indent="0">
              <a:buNone/>
            </a:pPr>
            <a:r>
              <a:rPr lang="en-US" sz="3600" dirty="0" smtClean="0">
                <a:latin typeface="Times New Roman" pitchFamily="18" charset="0"/>
                <a:cs typeface="Times New Roman" pitchFamily="18" charset="0"/>
              </a:rPr>
              <a:t>“</a:t>
            </a:r>
            <a:r>
              <a:rPr lang="en-US" sz="3600" dirty="0">
                <a:latin typeface="Times New Roman" pitchFamily="18" charset="0"/>
                <a:cs typeface="Times New Roman" pitchFamily="18" charset="0"/>
              </a:rPr>
              <a:t>The title of a statute is no doubt an important part of </a:t>
            </a:r>
            <a:r>
              <a:rPr lang="en-US" sz="3600" dirty="0" smtClean="0">
                <a:latin typeface="Times New Roman" pitchFamily="18" charset="0"/>
                <a:cs typeface="Times New Roman" pitchFamily="18" charset="0"/>
              </a:rPr>
              <a:t>an enactment </a:t>
            </a:r>
            <a:r>
              <a:rPr lang="en-US" sz="3600" dirty="0">
                <a:latin typeface="Times New Roman" pitchFamily="18" charset="0"/>
                <a:cs typeface="Times New Roman" pitchFamily="18" charset="0"/>
              </a:rPr>
              <a:t>and can be referred to for determining the </a:t>
            </a:r>
            <a:r>
              <a:rPr lang="en-US" sz="3600" dirty="0" smtClean="0">
                <a:latin typeface="Times New Roman" pitchFamily="18" charset="0"/>
                <a:cs typeface="Times New Roman" pitchFamily="18" charset="0"/>
              </a:rPr>
              <a:t>general scope </a:t>
            </a:r>
            <a:r>
              <a:rPr lang="en-US" sz="3600" dirty="0">
                <a:latin typeface="Times New Roman" pitchFamily="18" charset="0"/>
                <a:cs typeface="Times New Roman" pitchFamily="18" charset="0"/>
              </a:rPr>
              <a:t>of the legislation. But the true nature of any </a:t>
            </a:r>
            <a:r>
              <a:rPr lang="en-US" sz="3600" dirty="0" smtClean="0">
                <a:latin typeface="Times New Roman" pitchFamily="18" charset="0"/>
                <a:cs typeface="Times New Roman" pitchFamily="18" charset="0"/>
              </a:rPr>
              <a:t>such enactment </a:t>
            </a:r>
            <a:r>
              <a:rPr lang="en-US" sz="3600" dirty="0">
                <a:latin typeface="Times New Roman" pitchFamily="18" charset="0"/>
                <a:cs typeface="Times New Roman" pitchFamily="18" charset="0"/>
              </a:rPr>
              <a:t>has always to be determined not on the basis of </a:t>
            </a:r>
            <a:r>
              <a:rPr lang="en-US" sz="3600" dirty="0" smtClean="0">
                <a:latin typeface="Times New Roman" pitchFamily="18" charset="0"/>
                <a:cs typeface="Times New Roman" pitchFamily="18" charset="0"/>
              </a:rPr>
              <a:t>the given </a:t>
            </a:r>
            <a:r>
              <a:rPr lang="en-US" sz="3600" dirty="0">
                <a:latin typeface="Times New Roman" pitchFamily="18" charset="0"/>
                <a:cs typeface="Times New Roman" pitchFamily="18" charset="0"/>
              </a:rPr>
              <a:t>to it but on the basis of its substance.” </a:t>
            </a:r>
          </a:p>
        </p:txBody>
      </p:sp>
    </p:spTree>
    <p:extLst>
      <p:ext uri="{BB962C8B-B14F-4D97-AF65-F5344CB8AC3E}">
        <p14:creationId xmlns:p14="http://schemas.microsoft.com/office/powerpoint/2010/main" xmlns="" val="119366144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3600" b="1" dirty="0">
                <a:latin typeface="Times New Roman" pitchFamily="18" charset="0"/>
                <a:cs typeface="Times New Roman" pitchFamily="18" charset="0"/>
              </a:rPr>
              <a:t>Parliamentary </a:t>
            </a:r>
            <a:r>
              <a:rPr lang="en-US" sz="3600" b="1" dirty="0" smtClean="0">
                <a:latin typeface="Times New Roman" pitchFamily="18" charset="0"/>
                <a:cs typeface="Times New Roman" pitchFamily="18" charset="0"/>
              </a:rPr>
              <a:t>History</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Parliamentary history </a:t>
            </a:r>
            <a:r>
              <a:rPr lang="en-US" sz="3600" dirty="0">
                <a:latin typeface="Times New Roman" pitchFamily="18" charset="0"/>
                <a:cs typeface="Times New Roman" pitchFamily="18" charset="0"/>
              </a:rPr>
              <a:t>may </a:t>
            </a:r>
            <a:r>
              <a:rPr lang="en-US" sz="3600" dirty="0" smtClean="0">
                <a:latin typeface="Times New Roman" pitchFamily="18" charset="0"/>
                <a:cs typeface="Times New Roman" pitchFamily="18" charset="0"/>
              </a:rPr>
              <a:t>include:</a:t>
            </a:r>
          </a:p>
          <a:p>
            <a:pPr lvl="1">
              <a:buFont typeface="Arial" pitchFamily="34" charset="0"/>
              <a:buChar char="•"/>
            </a:pPr>
            <a:r>
              <a:rPr lang="en-US" sz="3200" dirty="0" smtClean="0">
                <a:latin typeface="Times New Roman" pitchFamily="18" charset="0"/>
                <a:cs typeface="Times New Roman" pitchFamily="18" charset="0"/>
              </a:rPr>
              <a:t>The </a:t>
            </a:r>
            <a:r>
              <a:rPr lang="en-US" sz="3200" dirty="0">
                <a:latin typeface="Times New Roman" pitchFamily="18" charset="0"/>
                <a:cs typeface="Times New Roman" pitchFamily="18" charset="0"/>
              </a:rPr>
              <a:t>bill in its original form or </a:t>
            </a:r>
            <a:r>
              <a:rPr lang="en-US" sz="3200" dirty="0" smtClean="0">
                <a:latin typeface="Times New Roman" pitchFamily="18" charset="0"/>
                <a:cs typeface="Times New Roman" pitchFamily="18" charset="0"/>
              </a:rPr>
              <a:t>the amendments </a:t>
            </a:r>
            <a:r>
              <a:rPr lang="en-US" sz="3200" dirty="0">
                <a:latin typeface="Times New Roman" pitchFamily="18" charset="0"/>
                <a:cs typeface="Times New Roman" pitchFamily="18" charset="0"/>
              </a:rPr>
              <a:t>considered during its progress in the </a:t>
            </a:r>
            <a:r>
              <a:rPr lang="en-US" sz="3200" dirty="0" smtClean="0">
                <a:latin typeface="Times New Roman" pitchFamily="18" charset="0"/>
                <a:cs typeface="Times New Roman" pitchFamily="18" charset="0"/>
              </a:rPr>
              <a:t>Legislature</a:t>
            </a:r>
          </a:p>
          <a:p>
            <a:pPr lvl="1">
              <a:buFont typeface="Arial" pitchFamily="34" charset="0"/>
              <a:buChar char="•"/>
            </a:pPr>
            <a:r>
              <a:rPr lang="en-US" sz="3200" dirty="0" smtClean="0">
                <a:latin typeface="Times New Roman" pitchFamily="18" charset="0"/>
                <a:cs typeface="Times New Roman" pitchFamily="18" charset="0"/>
              </a:rPr>
              <a:t>Statements </a:t>
            </a:r>
            <a:r>
              <a:rPr lang="en-US" sz="3200" dirty="0">
                <a:latin typeface="Times New Roman" pitchFamily="18" charset="0"/>
                <a:cs typeface="Times New Roman" pitchFamily="18" charset="0"/>
              </a:rPr>
              <a:t>of Objects and Reasons (Speech of </a:t>
            </a:r>
            <a:r>
              <a:rPr lang="en-US" sz="3200" dirty="0" smtClean="0">
                <a:latin typeface="Times New Roman" pitchFamily="18" charset="0"/>
                <a:cs typeface="Times New Roman" pitchFamily="18" charset="0"/>
              </a:rPr>
              <a:t>the minister)</a:t>
            </a:r>
          </a:p>
          <a:p>
            <a:pPr lvl="1">
              <a:buFont typeface="Arial" pitchFamily="34" charset="0"/>
              <a:buChar char="•"/>
            </a:pPr>
            <a:r>
              <a:rPr lang="en-US" sz="3200" dirty="0" smtClean="0">
                <a:latin typeface="Times New Roman" pitchFamily="18" charset="0"/>
                <a:cs typeface="Times New Roman" pitchFamily="18" charset="0"/>
              </a:rPr>
              <a:t>Parliamentary </a:t>
            </a:r>
            <a:r>
              <a:rPr lang="en-US" sz="3200" dirty="0">
                <a:latin typeface="Times New Roman" pitchFamily="18" charset="0"/>
                <a:cs typeface="Times New Roman" pitchFamily="18" charset="0"/>
              </a:rPr>
              <a:t>debates </a:t>
            </a:r>
            <a:endParaRPr lang="en-US" sz="3200" dirty="0" smtClean="0">
              <a:latin typeface="Times New Roman" pitchFamily="18" charset="0"/>
              <a:cs typeface="Times New Roman" pitchFamily="18" charset="0"/>
            </a:endParaRPr>
          </a:p>
          <a:p>
            <a:pPr lvl="1">
              <a:buFont typeface="Arial" pitchFamily="34" charset="0"/>
              <a:buChar char="•"/>
            </a:pPr>
            <a:r>
              <a:rPr lang="en-US" sz="3200" dirty="0" smtClean="0">
                <a:latin typeface="Times New Roman" pitchFamily="18" charset="0"/>
                <a:cs typeface="Times New Roman" pitchFamily="18" charset="0"/>
              </a:rPr>
              <a:t>Reports submitted by different Committees and commissions.</a:t>
            </a:r>
          </a:p>
          <a:p>
            <a:r>
              <a:rPr lang="en-US" sz="3600" dirty="0" smtClean="0">
                <a:latin typeface="Times New Roman" pitchFamily="18" charset="0"/>
                <a:cs typeface="Times New Roman" pitchFamily="18" charset="0"/>
              </a:rPr>
              <a:t>These were not used as an aid to interpretation initially. However, occasionally courts have adhered to use them for expounding the true meaning of legislation.</a:t>
            </a:r>
          </a:p>
        </p:txBody>
      </p:sp>
    </p:spTree>
    <p:extLst>
      <p:ext uri="{BB962C8B-B14F-4D97-AF65-F5344CB8AC3E}">
        <p14:creationId xmlns:p14="http://schemas.microsoft.com/office/powerpoint/2010/main" xmlns="" val="359553852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i="1" dirty="0">
                <a:latin typeface="Times New Roman" pitchFamily="18" charset="0"/>
                <a:cs typeface="Times New Roman" pitchFamily="18" charset="0"/>
              </a:rPr>
              <a:t>Pepper v. </a:t>
            </a:r>
            <a:r>
              <a:rPr lang="en-US" sz="3600" i="1" dirty="0" smtClean="0">
                <a:latin typeface="Times New Roman" pitchFamily="18" charset="0"/>
                <a:cs typeface="Times New Roman" pitchFamily="18" charset="0"/>
              </a:rPr>
              <a:t>Hart </a:t>
            </a:r>
            <a:r>
              <a:rPr lang="en-US" sz="3600" dirty="0" smtClean="0">
                <a:latin typeface="Times New Roman" pitchFamily="18" charset="0"/>
                <a:cs typeface="Times New Roman" pitchFamily="18" charset="0"/>
              </a:rPr>
              <a:t>(1993)</a:t>
            </a: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reference to Parliamentary material should be permitted as an aid to the construction of legislation which is ambiguous or obscure or literal meaning of which leads to absurdity</a:t>
            </a:r>
            <a:r>
              <a:rPr lang="en-US" sz="3600" dirty="0" smtClean="0">
                <a:latin typeface="Times New Roman" pitchFamily="18" charset="0"/>
                <a:cs typeface="Times New Roman" pitchFamily="18" charset="0"/>
              </a:rPr>
              <a:t>.”</a:t>
            </a:r>
          </a:p>
          <a:p>
            <a:r>
              <a:rPr lang="en-US" sz="3600" i="1" dirty="0" err="1" smtClean="0">
                <a:latin typeface="Times New Roman" pitchFamily="18" charset="0"/>
                <a:cs typeface="Times New Roman" pitchFamily="18" charset="0"/>
              </a:rPr>
              <a:t>Chiranjit</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Lal</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Chowdhury</a:t>
            </a:r>
            <a:r>
              <a:rPr lang="en-US" sz="3600" i="1" dirty="0" smtClean="0">
                <a:latin typeface="Times New Roman" pitchFamily="18" charset="0"/>
                <a:cs typeface="Times New Roman" pitchFamily="18" charset="0"/>
              </a:rPr>
              <a:t> v. UOI </a:t>
            </a:r>
            <a:r>
              <a:rPr lang="en-US" sz="3600" dirty="0" smtClean="0">
                <a:latin typeface="Times New Roman" pitchFamily="18" charset="0"/>
                <a:cs typeface="Times New Roman" pitchFamily="18" charset="0"/>
              </a:rPr>
              <a:t>(1951)  </a:t>
            </a:r>
            <a:r>
              <a:rPr lang="en-US" sz="3600" dirty="0" err="1" smtClean="0">
                <a:latin typeface="Times New Roman" pitchFamily="18" charset="0"/>
                <a:cs typeface="Times New Roman" pitchFamily="18" charset="0"/>
              </a:rPr>
              <a:t>Fazal</a:t>
            </a:r>
            <a:r>
              <a:rPr lang="en-US" sz="3600" dirty="0" smtClean="0">
                <a:latin typeface="Times New Roman" pitchFamily="18" charset="0"/>
                <a:cs typeface="Times New Roman" pitchFamily="18" charset="0"/>
              </a:rPr>
              <a:t> Ali, J., admitted Parliamentary History including the speech of the minister introducing the bill as evidence of the circumstances which necessitated the passing of the Act.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5955385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i="1" dirty="0" smtClean="0">
                <a:latin typeface="Times New Roman" pitchFamily="18" charset="0"/>
                <a:cs typeface="Times New Roman" pitchFamily="18" charset="0"/>
              </a:rPr>
              <a:t>Indira </a:t>
            </a:r>
            <a:r>
              <a:rPr lang="en-US" sz="3600" i="1" dirty="0" err="1" smtClean="0">
                <a:latin typeface="Times New Roman" pitchFamily="18" charset="0"/>
                <a:cs typeface="Times New Roman" pitchFamily="18" charset="0"/>
              </a:rPr>
              <a:t>Sawhney</a:t>
            </a:r>
            <a:r>
              <a:rPr lang="en-US" sz="3600" i="1" dirty="0" smtClean="0">
                <a:latin typeface="Times New Roman" pitchFamily="18" charset="0"/>
                <a:cs typeface="Times New Roman" pitchFamily="18" charset="0"/>
              </a:rPr>
              <a:t> v. UOI </a:t>
            </a:r>
            <a:r>
              <a:rPr lang="en-US" sz="3600" dirty="0" smtClean="0">
                <a:latin typeface="Times New Roman" pitchFamily="18" charset="0"/>
                <a:cs typeface="Times New Roman" pitchFamily="18" charset="0"/>
              </a:rPr>
              <a:t>(1993)</a:t>
            </a:r>
          </a:p>
          <a:p>
            <a:pPr marL="0" indent="0">
              <a:buNone/>
            </a:pPr>
            <a:r>
              <a:rPr lang="en-US" sz="3600" dirty="0" smtClean="0">
                <a:latin typeface="Times New Roman" pitchFamily="18" charset="0"/>
                <a:cs typeface="Times New Roman" pitchFamily="18" charset="0"/>
              </a:rPr>
              <a:t>While </a:t>
            </a:r>
            <a:r>
              <a:rPr lang="en-US" sz="3600" dirty="0">
                <a:latin typeface="Times New Roman" pitchFamily="18" charset="0"/>
                <a:cs typeface="Times New Roman" pitchFamily="18" charset="0"/>
              </a:rPr>
              <a:t>interpreting Article 16(4) of </a:t>
            </a:r>
            <a:r>
              <a:rPr lang="en-US" sz="3600" dirty="0" smtClean="0">
                <a:latin typeface="Times New Roman" pitchFamily="18" charset="0"/>
                <a:cs typeface="Times New Roman" pitchFamily="18" charset="0"/>
              </a:rPr>
              <a:t>the Constitution </a:t>
            </a:r>
            <a:r>
              <a:rPr lang="en-US" sz="3600" dirty="0">
                <a:latin typeface="Times New Roman" pitchFamily="18" charset="0"/>
                <a:cs typeface="Times New Roman" pitchFamily="18" charset="0"/>
              </a:rPr>
              <a:t>the Supreme Court referred to Dr. </a:t>
            </a:r>
            <a:r>
              <a:rPr lang="en-US" sz="3600" dirty="0" err="1" smtClean="0">
                <a:latin typeface="Times New Roman" pitchFamily="18" charset="0"/>
                <a:cs typeface="Times New Roman" pitchFamily="18" charset="0"/>
              </a:rPr>
              <a:t>Ambedkar’s</a:t>
            </a:r>
            <a:r>
              <a:rPr lang="en-US" sz="3600" dirty="0" smtClean="0">
                <a:latin typeface="Times New Roman" pitchFamily="18" charset="0"/>
                <a:cs typeface="Times New Roman" pitchFamily="18" charset="0"/>
              </a:rPr>
              <a:t> </a:t>
            </a:r>
            <a:r>
              <a:rPr lang="en-US" sz="3600" dirty="0">
                <a:latin typeface="Times New Roman" pitchFamily="18" charset="0"/>
                <a:cs typeface="Times New Roman" pitchFamily="18" charset="0"/>
              </a:rPr>
              <a:t>speech in the </a:t>
            </a:r>
            <a:r>
              <a:rPr lang="en-US" sz="3600" dirty="0" smtClean="0">
                <a:latin typeface="Times New Roman" pitchFamily="18" charset="0"/>
                <a:cs typeface="Times New Roman" pitchFamily="18" charset="0"/>
              </a:rPr>
              <a:t>Constituent Assembly </a:t>
            </a:r>
            <a:r>
              <a:rPr lang="en-US" sz="3600" dirty="0">
                <a:latin typeface="Times New Roman" pitchFamily="18" charset="0"/>
                <a:cs typeface="Times New Roman" pitchFamily="18" charset="0"/>
              </a:rPr>
              <a:t>as the expression backward class of citizens’ is not defined. The court held </a:t>
            </a:r>
            <a:r>
              <a:rPr lang="en-US" sz="3600" dirty="0" smtClean="0">
                <a:latin typeface="Times New Roman" pitchFamily="18" charset="0"/>
                <a:cs typeface="Times New Roman" pitchFamily="18" charset="0"/>
              </a:rPr>
              <a:t>that reference </a:t>
            </a:r>
            <a:r>
              <a:rPr lang="en-US" sz="3600" dirty="0">
                <a:latin typeface="Times New Roman" pitchFamily="18" charset="0"/>
                <a:cs typeface="Times New Roman" pitchFamily="18" charset="0"/>
              </a:rPr>
              <a:t>to Parliamentary debate is permissible to ascertain the context, background </a:t>
            </a:r>
            <a:r>
              <a:rPr lang="en-US" sz="3600" dirty="0" smtClean="0">
                <a:latin typeface="Times New Roman" pitchFamily="18" charset="0"/>
                <a:cs typeface="Times New Roman" pitchFamily="18" charset="0"/>
              </a:rPr>
              <a:t>and objective </a:t>
            </a:r>
            <a:r>
              <a:rPr lang="en-US" sz="3600" dirty="0">
                <a:latin typeface="Times New Roman" pitchFamily="18" charset="0"/>
                <a:cs typeface="Times New Roman" pitchFamily="18" charset="0"/>
              </a:rPr>
              <a:t>of the legislatures but at the same time such references could not be taken </a:t>
            </a:r>
            <a:r>
              <a:rPr lang="en-US" sz="3600" dirty="0" smtClean="0">
                <a:latin typeface="Times New Roman" pitchFamily="18" charset="0"/>
                <a:cs typeface="Times New Roman" pitchFamily="18" charset="0"/>
              </a:rPr>
              <a:t>as conclusive </a:t>
            </a:r>
            <a:r>
              <a:rPr lang="en-US" sz="3600" dirty="0">
                <a:latin typeface="Times New Roman" pitchFamily="18" charset="0"/>
                <a:cs typeface="Times New Roman" pitchFamily="18" charset="0"/>
              </a:rPr>
              <a:t>or binding on the courts.</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59553852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r>
              <a:rPr lang="en-US" sz="3600" dirty="0" smtClean="0">
                <a:latin typeface="Times New Roman" pitchFamily="18" charset="0"/>
                <a:cs typeface="Times New Roman" pitchFamily="18" charset="0"/>
              </a:rPr>
              <a:t>Warwickshire County Council v Johnson (1993).</a:t>
            </a:r>
          </a:p>
          <a:p>
            <a:r>
              <a:rPr lang="en-US" sz="3600" dirty="0" smtClean="0">
                <a:latin typeface="Times New Roman" pitchFamily="18" charset="0"/>
                <a:cs typeface="Times New Roman" pitchFamily="18" charset="0"/>
              </a:rPr>
              <a:t>Stubbing v. Webb (93)</a:t>
            </a:r>
          </a:p>
          <a:p>
            <a:r>
              <a:rPr lang="en-US" sz="3600" dirty="0" smtClean="0">
                <a:latin typeface="Times New Roman" pitchFamily="18" charset="0"/>
                <a:cs typeface="Times New Roman" pitchFamily="18" charset="0"/>
              </a:rPr>
              <a:t>Chief Adjudication Officer v. Foster (93)</a:t>
            </a:r>
          </a:p>
          <a:p>
            <a:r>
              <a:rPr lang="en-US" sz="3600" dirty="0" smtClean="0">
                <a:latin typeface="Times New Roman" pitchFamily="18" charset="0"/>
                <a:cs typeface="Times New Roman" pitchFamily="18" charset="0"/>
              </a:rPr>
              <a:t>Workmen, Firestone </a:t>
            </a:r>
            <a:r>
              <a:rPr lang="en-US" sz="3600" dirty="0" err="1" smtClean="0">
                <a:latin typeface="Times New Roman" pitchFamily="18" charset="0"/>
                <a:cs typeface="Times New Roman" pitchFamily="18" charset="0"/>
              </a:rPr>
              <a:t>Tyre</a:t>
            </a:r>
            <a:r>
              <a:rPr lang="en-US" sz="3600" dirty="0" smtClean="0">
                <a:latin typeface="Times New Roman" pitchFamily="18" charset="0"/>
                <a:cs typeface="Times New Roman" pitchFamily="18" charset="0"/>
              </a:rPr>
              <a:t> and Rubber Co. v Management (1973)</a:t>
            </a:r>
          </a:p>
          <a:p>
            <a:r>
              <a:rPr lang="en-US" sz="3600" dirty="0" err="1" smtClean="0">
                <a:latin typeface="Times New Roman" pitchFamily="18" charset="0"/>
                <a:cs typeface="Times New Roman" pitchFamily="18" charset="0"/>
              </a:rPr>
              <a:t>Keshavananda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Bharti</a:t>
            </a:r>
            <a:r>
              <a:rPr lang="en-US" sz="3600" dirty="0" smtClean="0">
                <a:latin typeface="Times New Roman" pitchFamily="18" charset="0"/>
                <a:cs typeface="Times New Roman" pitchFamily="18" charset="0"/>
              </a:rPr>
              <a:t> Case</a:t>
            </a:r>
          </a:p>
          <a:p>
            <a:r>
              <a:rPr lang="en-US" sz="3600" dirty="0" err="1" smtClean="0">
                <a:latin typeface="Times New Roman" pitchFamily="18" charset="0"/>
                <a:cs typeface="Times New Roman" pitchFamily="18" charset="0"/>
              </a:rPr>
              <a:t>Aruna</a:t>
            </a:r>
            <a:r>
              <a:rPr lang="en-US" sz="3600" dirty="0" smtClean="0">
                <a:latin typeface="Times New Roman" pitchFamily="18" charset="0"/>
                <a:cs typeface="Times New Roman" pitchFamily="18" charset="0"/>
              </a:rPr>
              <a:t> Roy v. UOI (2002)</a:t>
            </a:r>
          </a:p>
          <a:p>
            <a:r>
              <a:rPr lang="en-US" sz="3600" dirty="0" smtClean="0">
                <a:latin typeface="Times New Roman" pitchFamily="18" charset="0"/>
                <a:cs typeface="Times New Roman" pitchFamily="18" charset="0"/>
              </a:rPr>
              <a:t>In Re Gujarat Assembly Elections Case (2002).</a:t>
            </a:r>
          </a:p>
          <a:p>
            <a:r>
              <a:rPr lang="en-US" sz="3600" dirty="0" err="1" smtClean="0">
                <a:latin typeface="Times New Roman" pitchFamily="18" charset="0"/>
                <a:cs typeface="Times New Roman" pitchFamily="18" charset="0"/>
              </a:rPr>
              <a:t>Harsharan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Varma</a:t>
            </a:r>
            <a:r>
              <a:rPr lang="en-US" sz="3600" dirty="0" smtClean="0">
                <a:latin typeface="Times New Roman" pitchFamily="18" charset="0"/>
                <a:cs typeface="Times New Roman" pitchFamily="18" charset="0"/>
              </a:rPr>
              <a:t> v. </a:t>
            </a:r>
            <a:r>
              <a:rPr lang="en-US" sz="3600" dirty="0" err="1" smtClean="0">
                <a:latin typeface="Times New Roman" pitchFamily="18" charset="0"/>
                <a:cs typeface="Times New Roman" pitchFamily="18" charset="0"/>
              </a:rPr>
              <a:t>Tribhuvana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Narain</a:t>
            </a:r>
            <a:r>
              <a:rPr lang="en-US" sz="3600" dirty="0" smtClean="0">
                <a:latin typeface="Times New Roman" pitchFamily="18" charset="0"/>
                <a:cs typeface="Times New Roman" pitchFamily="18" charset="0"/>
              </a:rPr>
              <a:t> Singh (1971)</a:t>
            </a:r>
          </a:p>
          <a:p>
            <a:r>
              <a:rPr lang="en-US" sz="3600" dirty="0" smtClean="0">
                <a:latin typeface="Times New Roman" pitchFamily="18" charset="0"/>
                <a:cs typeface="Times New Roman" pitchFamily="18" charset="0"/>
              </a:rPr>
              <a:t>Santa Singh v. State of Punjab (1976)</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59553852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3600" b="1" dirty="0" smtClean="0">
                <a:latin typeface="Times New Roman" pitchFamily="18" charset="0"/>
                <a:cs typeface="Times New Roman" pitchFamily="18" charset="0"/>
              </a:rPr>
              <a:t>Historical Facts And Surrounding</a:t>
            </a:r>
          </a:p>
          <a:p>
            <a:pPr marL="0" indent="0">
              <a:buNone/>
            </a:pPr>
            <a:r>
              <a:rPr lang="en-US" sz="3600" b="1" dirty="0" smtClean="0">
                <a:latin typeface="Times New Roman" pitchFamily="18" charset="0"/>
                <a:cs typeface="Times New Roman" pitchFamily="18" charset="0"/>
              </a:rPr>
              <a:t>Circumstances</a:t>
            </a:r>
          </a:p>
          <a:p>
            <a:r>
              <a:rPr lang="en-US" sz="3600" dirty="0">
                <a:latin typeface="Times New Roman" pitchFamily="18" charset="0"/>
                <a:cs typeface="Times New Roman" pitchFamily="18" charset="0"/>
              </a:rPr>
              <a:t>These are essential to understand the subject matter of the statute or to </a:t>
            </a:r>
            <a:r>
              <a:rPr lang="en-US" sz="3600" dirty="0" smtClean="0">
                <a:latin typeface="Times New Roman" pitchFamily="18" charset="0"/>
                <a:cs typeface="Times New Roman" pitchFamily="18" charset="0"/>
              </a:rPr>
              <a:t>have regard </a:t>
            </a:r>
            <a:r>
              <a:rPr lang="en-US" sz="3600" dirty="0">
                <a:latin typeface="Times New Roman" pitchFamily="18" charset="0"/>
                <a:cs typeface="Times New Roman" pitchFamily="18" charset="0"/>
              </a:rPr>
              <a:t>to the surrounding circumstances which existed at the time of passing of </a:t>
            </a:r>
            <a:r>
              <a:rPr lang="en-US" sz="3600" dirty="0" smtClean="0">
                <a:latin typeface="Times New Roman" pitchFamily="18" charset="0"/>
                <a:cs typeface="Times New Roman" pitchFamily="18" charset="0"/>
              </a:rPr>
              <a:t>the statute</a:t>
            </a:r>
            <a:r>
              <a:rPr lang="en-US" sz="3600" dirty="0">
                <a:latin typeface="Times New Roman" pitchFamily="18" charset="0"/>
                <a:cs typeface="Times New Roman" pitchFamily="18" charset="0"/>
              </a:rPr>
              <a:t>. </a:t>
            </a:r>
            <a:endParaRPr lang="en-US" sz="3600"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According to </a:t>
            </a:r>
            <a:r>
              <a:rPr lang="en-US" sz="3600" i="1" dirty="0">
                <a:latin typeface="Times New Roman" pitchFamily="18" charset="0"/>
                <a:cs typeface="Times New Roman" pitchFamily="18" charset="0"/>
              </a:rPr>
              <a:t>Blackstone</a:t>
            </a:r>
            <a:r>
              <a:rPr lang="en-US" sz="3600" dirty="0">
                <a:latin typeface="Times New Roman" pitchFamily="18" charset="0"/>
                <a:cs typeface="Times New Roman" pitchFamily="18" charset="0"/>
              </a:rPr>
              <a:t>, the most universal and effectual way of discovering the true meaning of a law, when the words are dubious, is by considering the reason and spirit of it, or the cause which moved the legislators to enact it.</a:t>
            </a: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sz="3600" i="1" dirty="0">
                <a:latin typeface="Times New Roman" pitchFamily="18" charset="0"/>
                <a:cs typeface="Times New Roman" pitchFamily="18" charset="0"/>
              </a:rPr>
              <a:t>Keats v. Lewis </a:t>
            </a:r>
            <a:r>
              <a:rPr lang="en-US" sz="3600" dirty="0">
                <a:latin typeface="Times New Roman" pitchFamily="18" charset="0"/>
                <a:cs typeface="Times New Roman" pitchFamily="18" charset="0"/>
              </a:rPr>
              <a:t>(</a:t>
            </a:r>
            <a:r>
              <a:rPr lang="en-US" sz="3600" dirty="0" smtClean="0">
                <a:latin typeface="Times New Roman" pitchFamily="18" charset="0"/>
                <a:cs typeface="Times New Roman" pitchFamily="18" charset="0"/>
              </a:rPr>
              <a:t>1911) </a:t>
            </a:r>
          </a:p>
          <a:p>
            <a:pPr marL="0" indent="0">
              <a:buNone/>
            </a:pPr>
            <a:r>
              <a:rPr lang="en-US" sz="3600" dirty="0" smtClean="0">
                <a:latin typeface="Times New Roman" pitchFamily="18" charset="0"/>
                <a:cs typeface="Times New Roman" pitchFamily="18" charset="0"/>
              </a:rPr>
              <a:t>In the </a:t>
            </a:r>
            <a:r>
              <a:rPr lang="en-US" sz="3600" dirty="0">
                <a:latin typeface="Times New Roman" pitchFamily="18" charset="0"/>
                <a:cs typeface="Times New Roman" pitchFamily="18" charset="0"/>
              </a:rPr>
              <a:t>construction of statutes it is, of course at all times and all circumstances permissible to have regard to the state of things existing at the time the statute was passed and to the evils which appear from the provisions, it was designed to remedy</a:t>
            </a:r>
            <a:r>
              <a:rPr lang="en-US" sz="3600" dirty="0" smtClean="0">
                <a:latin typeface="Times New Roman" pitchFamily="18" charset="0"/>
                <a:cs typeface="Times New Roman" pitchFamily="18" charset="0"/>
              </a:rPr>
              <a:t>.</a:t>
            </a:r>
          </a:p>
          <a:p>
            <a:r>
              <a:rPr lang="en-US" sz="3600" i="1" dirty="0" err="1">
                <a:latin typeface="Times New Roman" pitchFamily="18" charset="0"/>
                <a:cs typeface="Times New Roman" pitchFamily="18" charset="0"/>
              </a:rPr>
              <a:t>Commr</a:t>
            </a:r>
            <a:r>
              <a:rPr lang="en-US" sz="3600" i="1" dirty="0">
                <a:latin typeface="Times New Roman" pitchFamily="18" charset="0"/>
                <a:cs typeface="Times New Roman" pitchFamily="18" charset="0"/>
              </a:rPr>
              <a:t>. of Income </a:t>
            </a:r>
            <a:r>
              <a:rPr lang="en-US" sz="3600" i="1" dirty="0" smtClean="0">
                <a:latin typeface="Times New Roman" pitchFamily="18" charset="0"/>
                <a:cs typeface="Times New Roman" pitchFamily="18" charset="0"/>
              </a:rPr>
              <a:t>Tax, </a:t>
            </a:r>
            <a:r>
              <a:rPr lang="en-US" sz="3600" i="1" dirty="0">
                <a:latin typeface="Times New Roman" pitchFamily="18" charset="0"/>
                <a:cs typeface="Times New Roman" pitchFamily="18" charset="0"/>
              </a:rPr>
              <a:t>M.P</a:t>
            </a:r>
            <a:r>
              <a:rPr lang="en-US" sz="3600" i="1" dirty="0" smtClean="0">
                <a:latin typeface="Times New Roman" pitchFamily="18" charset="0"/>
                <a:cs typeface="Times New Roman" pitchFamily="18" charset="0"/>
              </a:rPr>
              <a:t>. v </a:t>
            </a:r>
            <a:r>
              <a:rPr lang="en-US" sz="3600" i="1" dirty="0" err="1">
                <a:latin typeface="Times New Roman" pitchFamily="18" charset="0"/>
                <a:cs typeface="Times New Roman" pitchFamily="18" charset="0"/>
              </a:rPr>
              <a:t>Socha</a:t>
            </a:r>
            <a:r>
              <a:rPr lang="en-US" sz="3600" i="1" dirty="0">
                <a:latin typeface="Times New Roman" pitchFamily="18" charset="0"/>
                <a:cs typeface="Times New Roman" pitchFamily="18" charset="0"/>
              </a:rPr>
              <a:t> Devi </a:t>
            </a:r>
            <a:r>
              <a:rPr lang="en-US" sz="3600" dirty="0">
                <a:latin typeface="Times New Roman" pitchFamily="18" charset="0"/>
                <a:cs typeface="Times New Roman" pitchFamily="18" charset="0"/>
              </a:rPr>
              <a:t>(1958) </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When </a:t>
            </a:r>
            <a:r>
              <a:rPr lang="en-US" sz="3600" dirty="0">
                <a:latin typeface="Times New Roman" pitchFamily="18" charset="0"/>
                <a:cs typeface="Times New Roman" pitchFamily="18" charset="0"/>
              </a:rPr>
              <a:t>the words used are ambiguous that they would stand to be examined and construed in the light of the surrounding circumstances.</a:t>
            </a: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r>
              <a:rPr lang="en-US" sz="3600" b="1" i="1" dirty="0">
                <a:latin typeface="Times New Roman" pitchFamily="18" charset="0"/>
                <a:cs typeface="Times New Roman" pitchFamily="18" charset="0"/>
              </a:rPr>
              <a:t>Developments—Social ,Political, Economic and Scientific </a:t>
            </a:r>
            <a:endParaRPr lang="en-US" sz="3600" b="1" i="1" dirty="0" smtClean="0">
              <a:latin typeface="Times New Roman" pitchFamily="18" charset="0"/>
              <a:cs typeface="Times New Roman" pitchFamily="18" charset="0"/>
            </a:endParaRPr>
          </a:p>
          <a:p>
            <a:r>
              <a:rPr lang="en-US" sz="3600" dirty="0">
                <a:latin typeface="Times New Roman" pitchFamily="18" charset="0"/>
                <a:cs typeface="Times New Roman" pitchFamily="18" charset="0"/>
              </a:rPr>
              <a:t>According to </a:t>
            </a:r>
            <a:r>
              <a:rPr lang="en-US" sz="3600" dirty="0" err="1">
                <a:latin typeface="Times New Roman" pitchFamily="18" charset="0"/>
                <a:cs typeface="Times New Roman" pitchFamily="18" charset="0"/>
              </a:rPr>
              <a:t>Waisman</a:t>
            </a:r>
            <a:r>
              <a:rPr lang="en-US" sz="3600" dirty="0">
                <a:latin typeface="Times New Roman" pitchFamily="18" charset="0"/>
                <a:cs typeface="Times New Roman" pitchFamily="18" charset="0"/>
              </a:rPr>
              <a:t>:</a:t>
            </a:r>
          </a:p>
          <a:p>
            <a:pPr marL="0" indent="0">
              <a:buNone/>
            </a:pPr>
            <a:r>
              <a:rPr lang="en-US" sz="3600" dirty="0" smtClean="0">
                <a:latin typeface="Times New Roman" pitchFamily="18" charset="0"/>
                <a:cs typeface="Times New Roman" pitchFamily="18" charset="0"/>
              </a:rPr>
              <a:t>“ Judges are not robots. They have to evolve various methods and techniques to tackle a problem which confronts them.”</a:t>
            </a:r>
          </a:p>
          <a:p>
            <a:r>
              <a:rPr lang="en-US" sz="3600"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R </a:t>
            </a:r>
            <a:r>
              <a:rPr lang="en-US" sz="3600" i="1" dirty="0">
                <a:latin typeface="Times New Roman" pitchFamily="18" charset="0"/>
                <a:cs typeface="Times New Roman" pitchFamily="18" charset="0"/>
              </a:rPr>
              <a:t>v. Ireland </a:t>
            </a:r>
            <a:r>
              <a:rPr lang="en-US" sz="3600" dirty="0">
                <a:latin typeface="Times New Roman" pitchFamily="18" charset="0"/>
                <a:cs typeface="Times New Roman" pitchFamily="18" charset="0"/>
              </a:rPr>
              <a:t>(1997) </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psychiatric injury which was caused by silent telephone calls was held to amount to “assault” or “bodily harm” under sections 20 and 47 of the Offence Against Person Act,1861 in the light of the current scientific appreciation of the link between the body and psychiatric injury.</a:t>
            </a: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sz="3600" i="1" dirty="0" smtClean="0">
                <a:latin typeface="Times New Roman" pitchFamily="18" charset="0"/>
                <a:cs typeface="Times New Roman" pitchFamily="18" charset="0"/>
              </a:rPr>
              <a:t>R </a:t>
            </a:r>
            <a:r>
              <a:rPr lang="en-US" sz="3600" i="1" dirty="0">
                <a:latin typeface="Times New Roman" pitchFamily="18" charset="0"/>
                <a:cs typeface="Times New Roman" pitchFamily="18" charset="0"/>
              </a:rPr>
              <a:t>v. Fellows </a:t>
            </a:r>
            <a:r>
              <a:rPr lang="en-US" sz="3600" dirty="0">
                <a:latin typeface="Times New Roman" pitchFamily="18" charset="0"/>
                <a:cs typeface="Times New Roman" pitchFamily="18" charset="0"/>
              </a:rPr>
              <a:t>(1997) </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data stored in a computer disc, a technique not known in 1978 amounts to  “indecent photograph” within the meaning of section 1 of the Protection of Children Act,1978 which penalizes taking or distribution of   indecent photograph of children under the age of sixteen</a:t>
            </a:r>
            <a:r>
              <a:rPr lang="en-US" sz="3600" dirty="0" smtClean="0">
                <a:latin typeface="Times New Roman" pitchFamily="18" charset="0"/>
                <a:cs typeface="Times New Roman" pitchFamily="18" charset="0"/>
              </a:rPr>
              <a:t>.</a:t>
            </a:r>
          </a:p>
          <a:p>
            <a:r>
              <a:rPr lang="en-US" sz="3600" i="1" dirty="0" err="1" smtClean="0">
                <a:latin typeface="Times New Roman" pitchFamily="18" charset="0"/>
                <a:cs typeface="Times New Roman" pitchFamily="18" charset="0"/>
              </a:rPr>
              <a:t>Bacchan</a:t>
            </a:r>
            <a:r>
              <a:rPr lang="en-US" sz="3600" i="1" dirty="0" smtClean="0">
                <a:latin typeface="Times New Roman" pitchFamily="18" charset="0"/>
                <a:cs typeface="Times New Roman" pitchFamily="18" charset="0"/>
              </a:rPr>
              <a:t> Singh v. State of Punjab </a:t>
            </a:r>
            <a:r>
              <a:rPr lang="en-US" sz="3600" dirty="0" smtClean="0">
                <a:latin typeface="Times New Roman" pitchFamily="18" charset="0"/>
                <a:cs typeface="Times New Roman" pitchFamily="18" charset="0"/>
              </a:rPr>
              <a:t>(1982)</a:t>
            </a:r>
          </a:p>
          <a:p>
            <a:pPr marL="0" indent="0">
              <a:buNone/>
            </a:pPr>
            <a:r>
              <a:rPr lang="en-US" sz="3600" dirty="0" smtClean="0">
                <a:latin typeface="Times New Roman" pitchFamily="18" charset="0"/>
                <a:cs typeface="Times New Roman" pitchFamily="18" charset="0"/>
              </a:rPr>
              <a:t>SC, while upholding the constitutionality of death penalty, observed that Constitutional Law also raises economic, social, moral and political problems. And along with the history, the recent developments shall also be taken into account.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3600" b="1" dirty="0" smtClean="0">
                <a:latin typeface="Times New Roman" pitchFamily="18" charset="0"/>
                <a:cs typeface="Times New Roman" pitchFamily="18" charset="0"/>
              </a:rPr>
              <a:t>Foreign Judgments</a:t>
            </a:r>
          </a:p>
          <a:p>
            <a:r>
              <a:rPr lang="en-US" sz="3600" dirty="0">
                <a:latin typeface="Times New Roman" pitchFamily="18" charset="0"/>
                <a:cs typeface="Times New Roman" pitchFamily="18" charset="0"/>
              </a:rPr>
              <a:t>Reference to decisions of the English Courts was a common practice in </a:t>
            </a:r>
            <a:r>
              <a:rPr lang="en-US" sz="3600" dirty="0" smtClean="0">
                <a:latin typeface="Times New Roman" pitchFamily="18" charset="0"/>
                <a:cs typeface="Times New Roman" pitchFamily="18" charset="0"/>
              </a:rPr>
              <a:t>the administration </a:t>
            </a:r>
            <a:r>
              <a:rPr lang="en-US" sz="3600" dirty="0">
                <a:latin typeface="Times New Roman" pitchFamily="18" charset="0"/>
                <a:cs typeface="Times New Roman" pitchFamily="18" charset="0"/>
              </a:rPr>
              <a:t>of justice in pre independent </a:t>
            </a:r>
            <a:r>
              <a:rPr lang="en-US" sz="3600" dirty="0" smtClean="0">
                <a:latin typeface="Times New Roman" pitchFamily="18" charset="0"/>
                <a:cs typeface="Times New Roman" pitchFamily="18" charset="0"/>
              </a:rPr>
              <a:t>India.</a:t>
            </a:r>
          </a:p>
          <a:p>
            <a:r>
              <a:rPr lang="en-US" sz="3600" dirty="0" smtClean="0">
                <a:latin typeface="Times New Roman" pitchFamily="18" charset="0"/>
                <a:cs typeface="Times New Roman" pitchFamily="18" charset="0"/>
              </a:rPr>
              <a:t>However, courts have also referred to American decisions, especially when matter is connected with Fundamental Rights.</a:t>
            </a:r>
          </a:p>
          <a:p>
            <a:r>
              <a:rPr lang="en-US" sz="3600" dirty="0" smtClean="0">
                <a:latin typeface="Times New Roman" pitchFamily="18" charset="0"/>
                <a:cs typeface="Times New Roman" pitchFamily="18" charset="0"/>
              </a:rPr>
              <a:t>These judgments have persuasive value, when there is no law on point.</a:t>
            </a:r>
          </a:p>
          <a:p>
            <a:r>
              <a:rPr lang="en-US" sz="3600" i="1" dirty="0">
                <a:latin typeface="Times New Roman" pitchFamily="18" charset="0"/>
                <a:cs typeface="Times New Roman" pitchFamily="18" charset="0"/>
              </a:rPr>
              <a:t>General Electric Company v. </a:t>
            </a:r>
            <a:r>
              <a:rPr lang="en-US" sz="3600" i="1" dirty="0" err="1">
                <a:latin typeface="Times New Roman" pitchFamily="18" charset="0"/>
                <a:cs typeface="Times New Roman" pitchFamily="18" charset="0"/>
              </a:rPr>
              <a:t>Renusagar</a:t>
            </a:r>
            <a:r>
              <a:rPr lang="en-US" sz="3600" i="1" dirty="0">
                <a:latin typeface="Times New Roman" pitchFamily="18" charset="0"/>
                <a:cs typeface="Times New Roman" pitchFamily="18" charset="0"/>
              </a:rPr>
              <a:t> Power </a:t>
            </a:r>
            <a:r>
              <a:rPr lang="en-US" sz="3600" i="1" dirty="0" smtClean="0">
                <a:latin typeface="Times New Roman" pitchFamily="18" charset="0"/>
                <a:cs typeface="Times New Roman" pitchFamily="18" charset="0"/>
              </a:rPr>
              <a:t>Company </a:t>
            </a:r>
            <a:r>
              <a:rPr lang="en-US" sz="3600" dirty="0" smtClean="0">
                <a:latin typeface="Times New Roman" pitchFamily="18" charset="0"/>
                <a:cs typeface="Times New Roman" pitchFamily="18" charset="0"/>
              </a:rPr>
              <a:t>(1987)</a:t>
            </a:r>
            <a:endParaRPr lang="en-US" sz="3600" i="1" dirty="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When </a:t>
            </a:r>
            <a:r>
              <a:rPr lang="en-US" sz="3600" dirty="0">
                <a:latin typeface="Times New Roman" pitchFamily="18" charset="0"/>
                <a:cs typeface="Times New Roman" pitchFamily="18" charset="0"/>
              </a:rPr>
              <a:t>guidance is available from Indian decisions, reference </a:t>
            </a:r>
            <a:r>
              <a:rPr lang="en-US" sz="3600" dirty="0" smtClean="0">
                <a:latin typeface="Times New Roman" pitchFamily="18" charset="0"/>
                <a:cs typeface="Times New Roman" pitchFamily="18" charset="0"/>
              </a:rPr>
              <a:t>to foreign </a:t>
            </a:r>
            <a:r>
              <a:rPr lang="en-US" sz="3600" dirty="0">
                <a:latin typeface="Times New Roman" pitchFamily="18" charset="0"/>
                <a:cs typeface="Times New Roman" pitchFamily="18" charset="0"/>
              </a:rPr>
              <a:t>decisions may become unnecessary.</a:t>
            </a:r>
          </a:p>
          <a:p>
            <a:pPr marL="0" indent="0">
              <a:buNone/>
            </a:pP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err="1">
                <a:latin typeface="Times New Roman" pitchFamily="18" charset="0"/>
                <a:cs typeface="Times New Roman" pitchFamily="18" charset="0"/>
              </a:rPr>
              <a:t>Bhagwati</a:t>
            </a:r>
            <a:r>
              <a:rPr lang="en-US" sz="3600" dirty="0">
                <a:latin typeface="Times New Roman" pitchFamily="18" charset="0"/>
                <a:cs typeface="Times New Roman" pitchFamily="18" charset="0"/>
              </a:rPr>
              <a:t> J. in </a:t>
            </a:r>
            <a:r>
              <a:rPr lang="en-US" sz="3600" i="1" dirty="0">
                <a:latin typeface="Times New Roman" pitchFamily="18" charset="0"/>
                <a:cs typeface="Times New Roman" pitchFamily="18" charset="0"/>
              </a:rPr>
              <a:t>National Textile Workers </a:t>
            </a:r>
            <a:r>
              <a:rPr lang="en-US" sz="3600" i="1" dirty="0" err="1">
                <a:latin typeface="Times New Roman" pitchFamily="18" charset="0"/>
                <a:cs typeface="Times New Roman" pitchFamily="18" charset="0"/>
              </a:rPr>
              <a:t>Unoin</a:t>
            </a:r>
            <a:r>
              <a:rPr lang="en-US" sz="3600" i="1" dirty="0">
                <a:latin typeface="Times New Roman" pitchFamily="18" charset="0"/>
                <a:cs typeface="Times New Roman" pitchFamily="18" charset="0"/>
              </a:rPr>
              <a:t> v. P.R. </a:t>
            </a:r>
            <a:r>
              <a:rPr lang="en-US" sz="3600" i="1" dirty="0" err="1">
                <a:latin typeface="Times New Roman" pitchFamily="18" charset="0"/>
                <a:cs typeface="Times New Roman" pitchFamily="18" charset="0"/>
              </a:rPr>
              <a:t>Ramakrishnan</a:t>
            </a:r>
            <a:r>
              <a:rPr lang="en-US" sz="3600" i="1" dirty="0">
                <a:latin typeface="Times New Roman" pitchFamily="18" charset="0"/>
                <a:cs typeface="Times New Roman" pitchFamily="18" charset="0"/>
              </a:rPr>
              <a:t> </a:t>
            </a:r>
            <a:r>
              <a:rPr lang="en-US" sz="3600" dirty="0">
                <a:latin typeface="Times New Roman" pitchFamily="18" charset="0"/>
                <a:cs typeface="Times New Roman" pitchFamily="18" charset="0"/>
              </a:rPr>
              <a:t>(1983) </a:t>
            </a:r>
          </a:p>
          <a:p>
            <a:pPr marL="0" indent="0">
              <a:buNone/>
            </a:pPr>
            <a:r>
              <a:rPr lang="en-US" sz="3600" dirty="0">
                <a:latin typeface="Times New Roman" pitchFamily="18" charset="0"/>
                <a:cs typeface="Times New Roman" pitchFamily="18" charset="0"/>
              </a:rPr>
              <a:t>The courts in India will have to build their own jurisprudence though they may receive light from whatever source it comes. They can’t surrender their </a:t>
            </a:r>
            <a:r>
              <a:rPr lang="en-US" sz="3600" dirty="0" err="1">
                <a:latin typeface="Times New Roman" pitchFamily="18" charset="0"/>
                <a:cs typeface="Times New Roman" pitchFamily="18" charset="0"/>
              </a:rPr>
              <a:t>judgement</a:t>
            </a:r>
            <a:r>
              <a:rPr lang="en-US" sz="3600" dirty="0">
                <a:latin typeface="Times New Roman" pitchFamily="18" charset="0"/>
                <a:cs typeface="Times New Roman" pitchFamily="18" charset="0"/>
              </a:rPr>
              <a:t> and accept as valid in India whatever has been decided in England</a:t>
            </a:r>
            <a:r>
              <a:rPr lang="en-US" sz="3600" dirty="0" smtClean="0">
                <a:latin typeface="Times New Roman" pitchFamily="18" charset="0"/>
                <a:cs typeface="Times New Roman" pitchFamily="18" charset="0"/>
              </a:rPr>
              <a:t>.</a:t>
            </a:r>
            <a:endParaRPr lang="en-US" sz="3600" i="1" dirty="0" smtClean="0">
              <a:latin typeface="Times New Roman" pitchFamily="18" charset="0"/>
              <a:cs typeface="Times New Roman" pitchFamily="18" charset="0"/>
            </a:endParaRPr>
          </a:p>
          <a:p>
            <a:r>
              <a:rPr lang="en-US" sz="3600" i="1" dirty="0" smtClean="0">
                <a:latin typeface="Times New Roman" pitchFamily="18" charset="0"/>
                <a:cs typeface="Times New Roman" pitchFamily="18" charset="0"/>
              </a:rPr>
              <a:t>Express </a:t>
            </a:r>
            <a:r>
              <a:rPr lang="en-US" sz="3600" i="1" dirty="0">
                <a:latin typeface="Times New Roman" pitchFamily="18" charset="0"/>
                <a:cs typeface="Times New Roman" pitchFamily="18" charset="0"/>
              </a:rPr>
              <a:t>Newspaper (P) Ltd. v. </a:t>
            </a:r>
            <a:r>
              <a:rPr lang="en-US" sz="3600" i="1" dirty="0" smtClean="0">
                <a:latin typeface="Times New Roman" pitchFamily="18" charset="0"/>
                <a:cs typeface="Times New Roman" pitchFamily="18" charset="0"/>
              </a:rPr>
              <a:t>UOI </a:t>
            </a:r>
            <a:r>
              <a:rPr lang="en-US" sz="3600" dirty="0" smtClean="0">
                <a:latin typeface="Times New Roman" pitchFamily="18" charset="0"/>
                <a:cs typeface="Times New Roman" pitchFamily="18" charset="0"/>
              </a:rPr>
              <a:t>(1985) </a:t>
            </a:r>
          </a:p>
          <a:p>
            <a:pPr marL="0" indent="0">
              <a:buNone/>
            </a:pPr>
            <a:r>
              <a:rPr lang="en-US" sz="3600" dirty="0" smtClean="0">
                <a:latin typeface="Times New Roman" pitchFamily="18" charset="0"/>
                <a:cs typeface="Times New Roman" pitchFamily="18" charset="0"/>
              </a:rPr>
              <a:t>Reference </a:t>
            </a:r>
            <a:r>
              <a:rPr lang="en-US" sz="3600" dirty="0">
                <a:latin typeface="Times New Roman" pitchFamily="18" charset="0"/>
                <a:cs typeface="Times New Roman" pitchFamily="18" charset="0"/>
              </a:rPr>
              <a:t>to the decisions of the US SC for interpreting Art.19(1)(a) of the Constitution of India is </a:t>
            </a:r>
            <a:r>
              <a:rPr lang="en-US" sz="3600" dirty="0" smtClean="0">
                <a:latin typeface="Times New Roman" pitchFamily="18" charset="0"/>
                <a:cs typeface="Times New Roman" pitchFamily="18" charset="0"/>
              </a:rPr>
              <a:t>allowed. </a:t>
            </a: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600" i="1" dirty="0" err="1" smtClean="0">
                <a:latin typeface="Times New Roman" pitchFamily="18" charset="0"/>
                <a:cs typeface="Times New Roman" pitchFamily="18" charset="0"/>
              </a:rPr>
              <a:t>Poppatlal</a:t>
            </a:r>
            <a:r>
              <a:rPr lang="en-US" sz="3600" i="1" dirty="0" smtClean="0">
                <a:latin typeface="Times New Roman" pitchFamily="18" charset="0"/>
                <a:cs typeface="Times New Roman" pitchFamily="18" charset="0"/>
              </a:rPr>
              <a:t> Shah v. State Of Madras (1952)</a:t>
            </a:r>
          </a:p>
          <a:p>
            <a:r>
              <a:rPr lang="en-US" sz="3600" dirty="0" smtClean="0">
                <a:latin typeface="Times New Roman" pitchFamily="18" charset="0"/>
                <a:cs typeface="Times New Roman" pitchFamily="18" charset="0"/>
              </a:rPr>
              <a:t>The </a:t>
            </a:r>
            <a:r>
              <a:rPr lang="en-US" sz="3600" dirty="0" err="1" smtClean="0">
                <a:latin typeface="Times New Roman" pitchFamily="18" charset="0"/>
                <a:cs typeface="Times New Roman" pitchFamily="18" charset="0"/>
              </a:rPr>
              <a:t>assessee</a:t>
            </a:r>
            <a:r>
              <a:rPr lang="en-US" sz="3600" dirty="0" smtClean="0">
                <a:latin typeface="Times New Roman" pitchFamily="18" charset="0"/>
                <a:cs typeface="Times New Roman" pitchFamily="18" charset="0"/>
              </a:rPr>
              <a:t> company was headquartered at Madras, having business of oils, </a:t>
            </a:r>
            <a:r>
              <a:rPr lang="en-US" sz="3600" dirty="0" err="1" smtClean="0">
                <a:latin typeface="Times New Roman" pitchFamily="18" charset="0"/>
                <a:cs typeface="Times New Roman" pitchFamily="18" charset="0"/>
              </a:rPr>
              <a:t>kirana</a:t>
            </a:r>
            <a:r>
              <a:rPr lang="en-US" sz="3600" dirty="0" smtClean="0">
                <a:latin typeface="Times New Roman" pitchFamily="18" charset="0"/>
                <a:cs typeface="Times New Roman" pitchFamily="18" charset="0"/>
              </a:rPr>
              <a:t>, etc.</a:t>
            </a:r>
          </a:p>
          <a:p>
            <a:r>
              <a:rPr lang="en-US" sz="3600" dirty="0" smtClean="0">
                <a:latin typeface="Times New Roman" pitchFamily="18" charset="0"/>
                <a:cs typeface="Times New Roman" pitchFamily="18" charset="0"/>
              </a:rPr>
              <a:t>They purchased materials from local merchants and then send it to Calcutta for sale. Agreements with buyers were entered at Madras but sale was completed at Calcutta. They were asked to pay tax under </a:t>
            </a:r>
            <a:r>
              <a:rPr lang="en-US" sz="3600" dirty="0">
                <a:latin typeface="Times New Roman" pitchFamily="18" charset="0"/>
                <a:cs typeface="Times New Roman" pitchFamily="18" charset="0"/>
              </a:rPr>
              <a:t>Madras </a:t>
            </a:r>
            <a:r>
              <a:rPr lang="en-US" sz="3600" dirty="0" smtClean="0">
                <a:latin typeface="Times New Roman" pitchFamily="18" charset="0"/>
                <a:cs typeface="Times New Roman" pitchFamily="18" charset="0"/>
              </a:rPr>
              <a:t>Sales Tax Act, </a:t>
            </a:r>
            <a:r>
              <a:rPr lang="en-US" sz="3600" dirty="0">
                <a:latin typeface="Times New Roman" pitchFamily="18" charset="0"/>
                <a:cs typeface="Times New Roman" pitchFamily="18" charset="0"/>
              </a:rPr>
              <a:t>1939 </a:t>
            </a:r>
            <a:r>
              <a:rPr lang="en-US" sz="3600" dirty="0" smtClean="0">
                <a:latin typeface="Times New Roman" pitchFamily="18" charset="0"/>
                <a:cs typeface="Times New Roman" pitchFamily="18" charset="0"/>
              </a:rPr>
              <a:t>because their profit accrued at Madras and also it was the place of contract .</a:t>
            </a:r>
          </a:p>
          <a:p>
            <a:r>
              <a:rPr lang="en-US" sz="3600" dirty="0" smtClean="0">
                <a:latin typeface="Times New Roman" pitchFamily="18" charset="0"/>
                <a:cs typeface="Times New Roman" pitchFamily="18" charset="0"/>
              </a:rPr>
              <a:t>Appeal was allowed. It was observed </a:t>
            </a:r>
            <a:r>
              <a:rPr lang="en-US" sz="3600" i="1" dirty="0" smtClean="0">
                <a:latin typeface="Times New Roman" pitchFamily="18" charset="0"/>
                <a:cs typeface="Times New Roman" pitchFamily="18" charset="0"/>
              </a:rPr>
              <a:t>inter-alia, </a:t>
            </a:r>
            <a:r>
              <a:rPr lang="en-US" sz="3600" dirty="0" smtClean="0">
                <a:latin typeface="Times New Roman" pitchFamily="18" charset="0"/>
                <a:cs typeface="Times New Roman" pitchFamily="18" charset="0"/>
              </a:rPr>
              <a:t>after giving weight to the title of the Act-</a:t>
            </a:r>
          </a:p>
          <a:p>
            <a:pPr marL="0" indent="0">
              <a:buNone/>
            </a:pPr>
            <a:r>
              <a:rPr lang="en-US" sz="3600" dirty="0" smtClean="0">
                <a:latin typeface="Times New Roman" pitchFamily="18" charset="0"/>
                <a:cs typeface="Times New Roman" pitchFamily="18" charset="0"/>
              </a:rPr>
              <a:t>‘that </a:t>
            </a:r>
            <a:r>
              <a:rPr lang="en-US" sz="3600" dirty="0">
                <a:latin typeface="Times New Roman" pitchFamily="18" charset="0"/>
                <a:cs typeface="Times New Roman" pitchFamily="18" charset="0"/>
              </a:rPr>
              <a:t>the object of the Act is to impose taxes on sales that </a:t>
            </a:r>
            <a:r>
              <a:rPr lang="en-US" sz="3600" dirty="0" smtClean="0">
                <a:latin typeface="Times New Roman" pitchFamily="18" charset="0"/>
                <a:cs typeface="Times New Roman" pitchFamily="18" charset="0"/>
              </a:rPr>
              <a:t>take place </a:t>
            </a:r>
            <a:r>
              <a:rPr lang="en-US" sz="3600" dirty="0">
                <a:latin typeface="Times New Roman" pitchFamily="18" charset="0"/>
                <a:cs typeface="Times New Roman" pitchFamily="18" charset="0"/>
              </a:rPr>
              <a:t>within the province</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19366144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77500" lnSpcReduction="20000"/>
          </a:bodyPr>
          <a:lstStyle/>
          <a:p>
            <a:pPr marL="0" indent="0">
              <a:buNone/>
            </a:pPr>
            <a:r>
              <a:rPr lang="en-US" sz="3900" b="1" dirty="0">
                <a:latin typeface="Times New Roman" pitchFamily="18" charset="0"/>
                <a:cs typeface="Times New Roman" pitchFamily="18" charset="0"/>
              </a:rPr>
              <a:t>Reference to other </a:t>
            </a:r>
            <a:r>
              <a:rPr lang="en-US" sz="3900" b="1" dirty="0" smtClean="0">
                <a:latin typeface="Times New Roman" pitchFamily="18" charset="0"/>
                <a:cs typeface="Times New Roman" pitchFamily="18" charset="0"/>
              </a:rPr>
              <a:t>statutes</a:t>
            </a:r>
          </a:p>
          <a:p>
            <a:r>
              <a:rPr lang="en-US" sz="3900" dirty="0" smtClean="0">
                <a:latin typeface="Times New Roman" pitchFamily="18" charset="0"/>
                <a:cs typeface="Times New Roman" pitchFamily="18" charset="0"/>
              </a:rPr>
              <a:t>This may include referring to statutes in </a:t>
            </a:r>
            <a:r>
              <a:rPr lang="en-US" sz="3900" i="1" dirty="0" err="1" smtClean="0">
                <a:latin typeface="Times New Roman" pitchFamily="18" charset="0"/>
                <a:cs typeface="Times New Roman" pitchFamily="18" charset="0"/>
              </a:rPr>
              <a:t>pari</a:t>
            </a:r>
            <a:r>
              <a:rPr lang="en-US" sz="3900" i="1" dirty="0" smtClean="0">
                <a:latin typeface="Times New Roman" pitchFamily="18" charset="0"/>
                <a:cs typeface="Times New Roman" pitchFamily="18" charset="0"/>
              </a:rPr>
              <a:t> </a:t>
            </a:r>
            <a:r>
              <a:rPr lang="en-US" sz="3900" i="1" dirty="0" err="1" smtClean="0">
                <a:latin typeface="Times New Roman" pitchFamily="18" charset="0"/>
                <a:cs typeface="Times New Roman" pitchFamily="18" charset="0"/>
              </a:rPr>
              <a:t>materia</a:t>
            </a:r>
            <a:r>
              <a:rPr lang="en-US" sz="3900" i="1" dirty="0" smtClean="0">
                <a:latin typeface="Times New Roman" pitchFamily="18" charset="0"/>
                <a:cs typeface="Times New Roman" pitchFamily="18" charset="0"/>
              </a:rPr>
              <a:t> </a:t>
            </a:r>
            <a:r>
              <a:rPr lang="en-US" sz="3900" dirty="0" smtClean="0">
                <a:latin typeface="Times New Roman" pitchFamily="18" charset="0"/>
                <a:cs typeface="Times New Roman" pitchFamily="18" charset="0"/>
              </a:rPr>
              <a:t>and earlier statutes.</a:t>
            </a:r>
          </a:p>
          <a:p>
            <a:r>
              <a:rPr lang="en-US" sz="3900" dirty="0">
                <a:latin typeface="Times New Roman" pitchFamily="18" charset="0"/>
                <a:cs typeface="Times New Roman" pitchFamily="18" charset="0"/>
              </a:rPr>
              <a:t>Statutes which relate to the same subject, the same person or thing or the same class of persons or things are deemed to constitute one system of law, they are considered as one statute</a:t>
            </a:r>
            <a:r>
              <a:rPr lang="en-US" sz="3900" dirty="0" smtClean="0">
                <a:latin typeface="Times New Roman" pitchFamily="18" charset="0"/>
                <a:cs typeface="Times New Roman" pitchFamily="18" charset="0"/>
              </a:rPr>
              <a:t>.</a:t>
            </a:r>
          </a:p>
          <a:p>
            <a:r>
              <a:rPr lang="en-US" sz="3900" i="1" dirty="0">
                <a:latin typeface="Times New Roman" pitchFamily="18" charset="0"/>
                <a:cs typeface="Times New Roman" pitchFamily="18" charset="0"/>
              </a:rPr>
              <a:t>R</a:t>
            </a:r>
            <a:r>
              <a:rPr lang="en-US" sz="3900" dirty="0">
                <a:latin typeface="Times New Roman" pitchFamily="18" charset="0"/>
                <a:cs typeface="Times New Roman" pitchFamily="18" charset="0"/>
              </a:rPr>
              <a:t> </a:t>
            </a:r>
            <a:r>
              <a:rPr lang="en-US" sz="3900" i="1" dirty="0" smtClean="0">
                <a:latin typeface="Times New Roman" pitchFamily="18" charset="0"/>
                <a:cs typeface="Times New Roman" pitchFamily="18" charset="0"/>
              </a:rPr>
              <a:t>v. </a:t>
            </a:r>
            <a:r>
              <a:rPr lang="en-US" sz="3900" i="1" dirty="0" err="1" smtClean="0">
                <a:latin typeface="Times New Roman" pitchFamily="18" charset="0"/>
                <a:cs typeface="Times New Roman" pitchFamily="18" charset="0"/>
              </a:rPr>
              <a:t>Loxdale</a:t>
            </a:r>
            <a:r>
              <a:rPr lang="en-US" sz="3900" i="1" dirty="0" smtClean="0">
                <a:latin typeface="Times New Roman" pitchFamily="18" charset="0"/>
                <a:cs typeface="Times New Roman" pitchFamily="18" charset="0"/>
              </a:rPr>
              <a:t> </a:t>
            </a:r>
          </a:p>
          <a:p>
            <a:pPr marL="0" indent="0">
              <a:buNone/>
            </a:pPr>
            <a:r>
              <a:rPr lang="en-US" sz="3900" dirty="0" smtClean="0">
                <a:latin typeface="Times New Roman" pitchFamily="18" charset="0"/>
                <a:cs typeface="Times New Roman" pitchFamily="18" charset="0"/>
              </a:rPr>
              <a:t>“</a:t>
            </a:r>
            <a:r>
              <a:rPr lang="en-US" sz="3900" dirty="0">
                <a:latin typeface="Times New Roman" pitchFamily="18" charset="0"/>
                <a:cs typeface="Times New Roman" pitchFamily="18" charset="0"/>
              </a:rPr>
              <a:t>Where there are different statutes in </a:t>
            </a:r>
            <a:r>
              <a:rPr lang="en-US" sz="3900" dirty="0" err="1">
                <a:latin typeface="Times New Roman" pitchFamily="18" charset="0"/>
                <a:cs typeface="Times New Roman" pitchFamily="18" charset="0"/>
              </a:rPr>
              <a:t>pari</a:t>
            </a:r>
            <a:r>
              <a:rPr lang="en-US" sz="3900" dirty="0">
                <a:latin typeface="Times New Roman" pitchFamily="18" charset="0"/>
                <a:cs typeface="Times New Roman" pitchFamily="18" charset="0"/>
              </a:rPr>
              <a:t> </a:t>
            </a:r>
            <a:r>
              <a:rPr lang="en-US" sz="3900" dirty="0" err="1">
                <a:latin typeface="Times New Roman" pitchFamily="18" charset="0"/>
                <a:cs typeface="Times New Roman" pitchFamily="18" charset="0"/>
              </a:rPr>
              <a:t>materia</a:t>
            </a:r>
            <a:r>
              <a:rPr lang="en-US" sz="3900" dirty="0">
                <a:latin typeface="Times New Roman" pitchFamily="18" charset="0"/>
                <a:cs typeface="Times New Roman" pitchFamily="18" charset="0"/>
              </a:rPr>
              <a:t> though made at different times, or even expired, and not referring to each other, they shall be taken and construed together as one system and as explanatory of each other”.</a:t>
            </a:r>
          </a:p>
          <a:p>
            <a:r>
              <a:rPr lang="en-US" sz="3900" i="1" dirty="0" smtClean="0">
                <a:latin typeface="Times New Roman" pitchFamily="18" charset="0"/>
                <a:cs typeface="Times New Roman" pitchFamily="18" charset="0"/>
              </a:rPr>
              <a:t>Ahmedabad </a:t>
            </a:r>
            <a:r>
              <a:rPr lang="en-US" sz="3900" i="1" dirty="0">
                <a:latin typeface="Times New Roman" pitchFamily="18" charset="0"/>
                <a:cs typeface="Times New Roman" pitchFamily="18" charset="0"/>
              </a:rPr>
              <a:t>Pvt. P.T. Association v. Adm. Officer </a:t>
            </a:r>
            <a:endParaRPr lang="en-US" sz="3900" i="1" dirty="0" smtClean="0">
              <a:latin typeface="Times New Roman" pitchFamily="18" charset="0"/>
              <a:cs typeface="Times New Roman" pitchFamily="18" charset="0"/>
            </a:endParaRPr>
          </a:p>
          <a:p>
            <a:pPr marL="0" indent="0">
              <a:buNone/>
            </a:pPr>
            <a:r>
              <a:rPr lang="en-US" sz="3900" dirty="0" smtClean="0">
                <a:latin typeface="Times New Roman" pitchFamily="18" charset="0"/>
                <a:cs typeface="Times New Roman" pitchFamily="18" charset="0"/>
              </a:rPr>
              <a:t>It </a:t>
            </a:r>
            <a:r>
              <a:rPr lang="en-US" sz="3900" dirty="0">
                <a:latin typeface="Times New Roman" pitchFamily="18" charset="0"/>
                <a:cs typeface="Times New Roman" pitchFamily="18" charset="0"/>
              </a:rPr>
              <a:t>was observed that the word “employee” defined in section 2(e) of Payment of Gratuity Act  is to be construed by referring to other Labour Enactments dealing with the same subject.</a:t>
            </a:r>
          </a:p>
          <a:p>
            <a:endParaRPr lang="en-US" sz="3600" dirty="0" smtClean="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dirty="0">
                <a:latin typeface="Times New Roman" pitchFamily="18" charset="0"/>
                <a:cs typeface="Times New Roman" pitchFamily="18" charset="0"/>
              </a:rPr>
              <a:t>When the two legislations have different scopes it cannot be said that they are in </a:t>
            </a:r>
            <a:r>
              <a:rPr lang="en-US" sz="3600" dirty="0" err="1">
                <a:latin typeface="Times New Roman" pitchFamily="18" charset="0"/>
                <a:cs typeface="Times New Roman" pitchFamily="18" charset="0"/>
              </a:rPr>
              <a:t>pari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materia</a:t>
            </a:r>
            <a:r>
              <a:rPr lang="en-US" sz="3600" dirty="0" smtClean="0">
                <a:latin typeface="Times New Roman" pitchFamily="18" charset="0"/>
                <a:cs typeface="Times New Roman" pitchFamily="18" charset="0"/>
              </a:rPr>
              <a:t>.</a:t>
            </a:r>
          </a:p>
          <a:p>
            <a:r>
              <a:rPr lang="en-US" sz="3600" i="1" dirty="0">
                <a:latin typeface="Times New Roman" pitchFamily="18" charset="0"/>
                <a:cs typeface="Times New Roman" pitchFamily="18" charset="0"/>
              </a:rPr>
              <a:t>Shah and Co., Bombay  V. State of Maharashtra </a:t>
            </a:r>
            <a:endParaRPr lang="en-US" sz="3600" i="1"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Bombay Rents,  Hotel and Lodging Rates Control Act, 1947 and the Bombay Land Requisition Act, 1948 were not held to be Acts in </a:t>
            </a:r>
            <a:r>
              <a:rPr lang="en-US" sz="3600" i="1" dirty="0" err="1">
                <a:latin typeface="Times New Roman" pitchFamily="18" charset="0"/>
                <a:cs typeface="Times New Roman" pitchFamily="18" charset="0"/>
              </a:rPr>
              <a:t>pari</a:t>
            </a:r>
            <a:r>
              <a:rPr lang="en-US" sz="3600" i="1" dirty="0">
                <a:latin typeface="Times New Roman" pitchFamily="18" charset="0"/>
                <a:cs typeface="Times New Roman" pitchFamily="18" charset="0"/>
              </a:rPr>
              <a:t> </a:t>
            </a:r>
            <a:r>
              <a:rPr lang="en-US" sz="3600" i="1" dirty="0" err="1">
                <a:latin typeface="Times New Roman" pitchFamily="18" charset="0"/>
                <a:cs typeface="Times New Roman" pitchFamily="18" charset="0"/>
              </a:rPr>
              <a:t>materia</a:t>
            </a:r>
            <a:r>
              <a:rPr lang="en-US" sz="3600" i="1" dirty="0">
                <a:latin typeface="Times New Roman" pitchFamily="18" charset="0"/>
                <a:cs typeface="Times New Roman" pitchFamily="18" charset="0"/>
              </a:rPr>
              <a:t> </a:t>
            </a:r>
            <a:r>
              <a:rPr lang="en-US" sz="3600" dirty="0">
                <a:latin typeface="Times New Roman" pitchFamily="18" charset="0"/>
                <a:cs typeface="Times New Roman" pitchFamily="18" charset="0"/>
              </a:rPr>
              <a:t>as they do not relate to the same persons or thing or to the same class of persons or things. </a:t>
            </a: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600" b="1" dirty="0" smtClean="0">
                <a:latin typeface="Times New Roman" pitchFamily="18" charset="0"/>
                <a:cs typeface="Times New Roman" pitchFamily="18" charset="0"/>
              </a:rPr>
              <a:t>Dictionary</a:t>
            </a:r>
          </a:p>
          <a:p>
            <a:r>
              <a:rPr lang="en-US" sz="3600" dirty="0">
                <a:latin typeface="Times New Roman" pitchFamily="18" charset="0"/>
                <a:cs typeface="Times New Roman" pitchFamily="18" charset="0"/>
              </a:rPr>
              <a:t>When a word is not defined in the Act, it is permissible to refer to dictionaries</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Though </a:t>
            </a:r>
            <a:r>
              <a:rPr lang="en-US" sz="3600" dirty="0">
                <a:latin typeface="Times New Roman" pitchFamily="18" charset="0"/>
                <a:cs typeface="Times New Roman" pitchFamily="18" charset="0"/>
              </a:rPr>
              <a:t>dictionaries are not to be taken as authoritative in </a:t>
            </a:r>
            <a:r>
              <a:rPr lang="en-US" sz="3600" dirty="0" smtClean="0">
                <a:latin typeface="Times New Roman" pitchFamily="18" charset="0"/>
                <a:cs typeface="Times New Roman" pitchFamily="18" charset="0"/>
              </a:rPr>
              <a:t>regard to </a:t>
            </a:r>
            <a:r>
              <a:rPr lang="en-US" sz="3600" dirty="0">
                <a:latin typeface="Times New Roman" pitchFamily="18" charset="0"/>
                <a:cs typeface="Times New Roman" pitchFamily="18" charset="0"/>
              </a:rPr>
              <a:t>the meanings of the words used in </a:t>
            </a:r>
            <a:r>
              <a:rPr lang="en-US" sz="3600" dirty="0" smtClean="0">
                <a:latin typeface="Times New Roman" pitchFamily="18" charset="0"/>
                <a:cs typeface="Times New Roman" pitchFamily="18" charset="0"/>
              </a:rPr>
              <a:t>statutes.</a:t>
            </a:r>
          </a:p>
          <a:p>
            <a:r>
              <a:rPr lang="en-US" sz="3600" dirty="0">
                <a:latin typeface="Times New Roman" pitchFamily="18" charset="0"/>
                <a:cs typeface="Times New Roman" pitchFamily="18" charset="0"/>
              </a:rPr>
              <a:t>In </a:t>
            </a:r>
            <a:r>
              <a:rPr lang="en-US" sz="3600" i="1" dirty="0">
                <a:latin typeface="Times New Roman" pitchFamily="18" charset="0"/>
                <a:cs typeface="Times New Roman" pitchFamily="18" charset="0"/>
              </a:rPr>
              <a:t>Rev. </a:t>
            </a:r>
            <a:r>
              <a:rPr lang="en-US" sz="3600" i="1" dirty="0" err="1">
                <a:latin typeface="Times New Roman" pitchFamily="18" charset="0"/>
                <a:cs typeface="Times New Roman" pitchFamily="18" charset="0"/>
              </a:rPr>
              <a:t>Stainslaus</a:t>
            </a:r>
            <a:r>
              <a:rPr lang="en-US" sz="3600" i="1" dirty="0">
                <a:latin typeface="Times New Roman" pitchFamily="18" charset="0"/>
                <a:cs typeface="Times New Roman" pitchFamily="18" charset="0"/>
              </a:rPr>
              <a:t> v. State of M.P</a:t>
            </a:r>
            <a:r>
              <a:rPr lang="en-US" sz="3600" dirty="0" smtClean="0">
                <a:latin typeface="Times New Roman" pitchFamily="18" charset="0"/>
                <a:cs typeface="Times New Roman" pitchFamily="18" charset="0"/>
              </a:rPr>
              <a:t>. (1977) </a:t>
            </a:r>
            <a:r>
              <a:rPr lang="en-US" sz="3600" dirty="0">
                <a:latin typeface="Times New Roman" pitchFamily="18" charset="0"/>
                <a:cs typeface="Times New Roman" pitchFamily="18" charset="0"/>
              </a:rPr>
              <a:t>SC the court quoted the meaning of the word </a:t>
            </a:r>
            <a:r>
              <a:rPr lang="en-US" sz="3600" dirty="0" smtClean="0">
                <a:latin typeface="Times New Roman" pitchFamily="18" charset="0"/>
                <a:cs typeface="Times New Roman" pitchFamily="18" charset="0"/>
              </a:rPr>
              <a:t>‘Propagate’ </a:t>
            </a:r>
            <a:r>
              <a:rPr lang="en-US" sz="3600" dirty="0">
                <a:latin typeface="Times New Roman" pitchFamily="18" charset="0"/>
                <a:cs typeface="Times New Roman" pitchFamily="18" charset="0"/>
              </a:rPr>
              <a:t>from the Oxford and Century dictionaries. </a:t>
            </a:r>
          </a:p>
          <a:p>
            <a:r>
              <a:rPr lang="en-US" sz="3600" dirty="0" smtClean="0">
                <a:latin typeface="Times New Roman" pitchFamily="18" charset="0"/>
                <a:cs typeface="Times New Roman" pitchFamily="18" charset="0"/>
              </a:rPr>
              <a:t>Bihar </a:t>
            </a:r>
            <a:r>
              <a:rPr lang="en-US" sz="3600" dirty="0">
                <a:latin typeface="Times New Roman" pitchFamily="18" charset="0"/>
                <a:cs typeface="Times New Roman" pitchFamily="18" charset="0"/>
              </a:rPr>
              <a:t>v. </a:t>
            </a:r>
            <a:r>
              <a:rPr lang="en-US" sz="3600" dirty="0" err="1">
                <a:latin typeface="Times New Roman" pitchFamily="18" charset="0"/>
                <a:cs typeface="Times New Roman" pitchFamily="18" charset="0"/>
              </a:rPr>
              <a:t>R.K.Singh</a:t>
            </a:r>
            <a:r>
              <a:rPr lang="en-US" sz="3600" dirty="0">
                <a:latin typeface="Times New Roman" pitchFamily="18" charset="0"/>
                <a:cs typeface="Times New Roman" pitchFamily="18" charset="0"/>
              </a:rPr>
              <a:t> (1983) </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SC observed </a:t>
            </a:r>
            <a:r>
              <a:rPr lang="en-US" sz="3600" dirty="0">
                <a:latin typeface="Times New Roman" pitchFamily="18" charset="0"/>
                <a:cs typeface="Times New Roman" pitchFamily="18" charset="0"/>
              </a:rPr>
              <a:t>that the dictionaries can always be referred to in order to ascertain not only the meaning of the word but also the general use of it. </a:t>
            </a: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sz="3600" i="1" dirty="0" smtClean="0">
                <a:latin typeface="Times New Roman" pitchFamily="18" charset="0"/>
                <a:cs typeface="Times New Roman" pitchFamily="18" charset="0"/>
              </a:rPr>
              <a:t>AR </a:t>
            </a:r>
            <a:r>
              <a:rPr lang="en-US" sz="3600" i="1" dirty="0" err="1" smtClean="0">
                <a:latin typeface="Times New Roman" pitchFamily="18" charset="0"/>
                <a:cs typeface="Times New Roman" pitchFamily="18" charset="0"/>
              </a:rPr>
              <a:t>Antulay</a:t>
            </a:r>
            <a:r>
              <a:rPr lang="en-US" sz="3600" i="1" dirty="0" smtClean="0">
                <a:latin typeface="Times New Roman" pitchFamily="18" charset="0"/>
                <a:cs typeface="Times New Roman" pitchFamily="18" charset="0"/>
              </a:rPr>
              <a:t> v RS </a:t>
            </a:r>
            <a:r>
              <a:rPr lang="en-US" sz="3600" i="1" dirty="0" err="1" smtClean="0">
                <a:latin typeface="Times New Roman" pitchFamily="18" charset="0"/>
                <a:cs typeface="Times New Roman" pitchFamily="18" charset="0"/>
              </a:rPr>
              <a:t>Nayak</a:t>
            </a:r>
            <a:endParaRPr lang="en-US" sz="3600" i="1"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While </a:t>
            </a:r>
            <a:r>
              <a:rPr lang="en-US" sz="3600" dirty="0">
                <a:latin typeface="Times New Roman" pitchFamily="18" charset="0"/>
                <a:cs typeface="Times New Roman" pitchFamily="18" charset="0"/>
              </a:rPr>
              <a:t>it may be permissible to refer </a:t>
            </a:r>
            <a:r>
              <a:rPr lang="en-US" sz="3600" dirty="0" smtClean="0">
                <a:latin typeface="Times New Roman" pitchFamily="18" charset="0"/>
                <a:cs typeface="Times New Roman" pitchFamily="18" charset="0"/>
              </a:rPr>
              <a:t>to dictionaries </a:t>
            </a:r>
            <a:r>
              <a:rPr lang="en-US" sz="3600" dirty="0">
                <a:latin typeface="Times New Roman" pitchFamily="18" charset="0"/>
                <a:cs typeface="Times New Roman" pitchFamily="18" charset="0"/>
              </a:rPr>
              <a:t>to find out the meaning in which a word is capable of being used or understood </a:t>
            </a:r>
            <a:r>
              <a:rPr lang="en-US" sz="3600" dirty="0" smtClean="0">
                <a:latin typeface="Times New Roman" pitchFamily="18" charset="0"/>
                <a:cs typeface="Times New Roman" pitchFamily="18" charset="0"/>
              </a:rPr>
              <a:t>in common </a:t>
            </a:r>
            <a:r>
              <a:rPr lang="en-US" sz="3600" dirty="0">
                <a:latin typeface="Times New Roman" pitchFamily="18" charset="0"/>
                <a:cs typeface="Times New Roman" pitchFamily="18" charset="0"/>
              </a:rPr>
              <a:t>parlance, the unrestricted reference to the dictionaries should be avoided and the </a:t>
            </a:r>
            <a:r>
              <a:rPr lang="en-US" sz="3600" dirty="0" smtClean="0">
                <a:latin typeface="Times New Roman" pitchFamily="18" charset="0"/>
                <a:cs typeface="Times New Roman" pitchFamily="18" charset="0"/>
              </a:rPr>
              <a:t>well known </a:t>
            </a:r>
            <a:r>
              <a:rPr lang="en-US" sz="3600" dirty="0">
                <a:latin typeface="Times New Roman" pitchFamily="18" charset="0"/>
                <a:cs typeface="Times New Roman" pitchFamily="18" charset="0"/>
              </a:rPr>
              <a:t>canon of construction that the meaning of the words and expressions used in a </a:t>
            </a:r>
            <a:r>
              <a:rPr lang="en-US" sz="3600" dirty="0" smtClean="0">
                <a:latin typeface="Times New Roman" pitchFamily="18" charset="0"/>
                <a:cs typeface="Times New Roman" pitchFamily="18" charset="0"/>
              </a:rPr>
              <a:t>statute ordinarily </a:t>
            </a:r>
            <a:r>
              <a:rPr lang="en-US" sz="3600" dirty="0">
                <a:latin typeface="Times New Roman" pitchFamily="18" charset="0"/>
                <a:cs typeface="Times New Roman" pitchFamily="18" charset="0"/>
              </a:rPr>
              <a:t>take their </a:t>
            </a:r>
            <a:r>
              <a:rPr lang="en-US" sz="3600" dirty="0" err="1">
                <a:latin typeface="Times New Roman" pitchFamily="18" charset="0"/>
                <a:cs typeface="Times New Roman" pitchFamily="18" charset="0"/>
              </a:rPr>
              <a:t>colour</a:t>
            </a:r>
            <a:r>
              <a:rPr lang="en-US" sz="3600" dirty="0">
                <a:latin typeface="Times New Roman" pitchFamily="18" charset="0"/>
                <a:cs typeface="Times New Roman" pitchFamily="18" charset="0"/>
              </a:rPr>
              <a:t> from the context in which they appear, should be kept in mind</a:t>
            </a:r>
            <a:r>
              <a:rPr lang="en-US" sz="3600" dirty="0" smtClean="0">
                <a:latin typeface="Times New Roman" pitchFamily="18" charset="0"/>
                <a:cs typeface="Times New Roman" pitchFamily="18" charset="0"/>
              </a:rPr>
              <a:t>.</a:t>
            </a:r>
          </a:p>
          <a:p>
            <a:r>
              <a:rPr lang="en-US" sz="3600" i="1" dirty="0">
                <a:latin typeface="Times New Roman" pitchFamily="18" charset="0"/>
                <a:cs typeface="Times New Roman" pitchFamily="18" charset="0"/>
              </a:rPr>
              <a:t>Ram </a:t>
            </a:r>
            <a:r>
              <a:rPr lang="en-US" sz="3600" i="1" dirty="0" err="1">
                <a:latin typeface="Times New Roman" pitchFamily="18" charset="0"/>
                <a:cs typeface="Times New Roman" pitchFamily="18" charset="0"/>
              </a:rPr>
              <a:t>Naraian</a:t>
            </a:r>
            <a:r>
              <a:rPr lang="en-US" sz="3600" i="1" dirty="0">
                <a:latin typeface="Times New Roman" pitchFamily="18" charset="0"/>
                <a:cs typeface="Times New Roman" pitchFamily="18" charset="0"/>
              </a:rPr>
              <a:t> v. State of </a:t>
            </a:r>
            <a:r>
              <a:rPr lang="en-US" sz="3600" i="1" dirty="0" smtClean="0">
                <a:latin typeface="Times New Roman" pitchFamily="18" charset="0"/>
                <a:cs typeface="Times New Roman" pitchFamily="18" charset="0"/>
              </a:rPr>
              <a:t>U.P.</a:t>
            </a:r>
          </a:p>
          <a:p>
            <a:pPr marL="0" indent="0">
              <a:buNone/>
            </a:pPr>
            <a:r>
              <a:rPr lang="en-US" sz="3600" dirty="0" smtClean="0">
                <a:latin typeface="Times New Roman" pitchFamily="18" charset="0"/>
                <a:cs typeface="Times New Roman" pitchFamily="18" charset="0"/>
              </a:rPr>
              <a:t>In </a:t>
            </a:r>
            <a:r>
              <a:rPr lang="en-US" sz="3600" dirty="0">
                <a:latin typeface="Times New Roman" pitchFamily="18" charset="0"/>
                <a:cs typeface="Times New Roman" pitchFamily="18" charset="0"/>
              </a:rPr>
              <a:t>selecting one out of various meanings of the word regard must always be had to the context as it is a fundamental rule that the meanings of the words and expressions used in an Act must take  </a:t>
            </a:r>
            <a:r>
              <a:rPr lang="en-US" sz="3600" dirty="0" err="1">
                <a:latin typeface="Times New Roman" pitchFamily="18" charset="0"/>
                <a:cs typeface="Times New Roman" pitchFamily="18" charset="0"/>
              </a:rPr>
              <a:t>colour</a:t>
            </a:r>
            <a:r>
              <a:rPr lang="en-US" sz="3600" dirty="0">
                <a:latin typeface="Times New Roman" pitchFamily="18" charset="0"/>
                <a:cs typeface="Times New Roman" pitchFamily="18" charset="0"/>
              </a:rPr>
              <a:t> from the context in which they appear.</a:t>
            </a: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sz="3600" b="1" dirty="0">
                <a:latin typeface="Times New Roman" pitchFamily="18" charset="0"/>
                <a:cs typeface="Times New Roman" pitchFamily="18" charset="0"/>
              </a:rPr>
              <a:t>International Law</a:t>
            </a:r>
          </a:p>
          <a:p>
            <a:r>
              <a:rPr lang="en-US" sz="3600" dirty="0" smtClean="0">
                <a:latin typeface="Times New Roman" pitchFamily="18" charset="0"/>
                <a:cs typeface="Times New Roman" pitchFamily="18" charset="0"/>
              </a:rPr>
              <a:t>India being a dualist country does not allow the courts to apply International law in adjudication without enactment.</a:t>
            </a:r>
          </a:p>
          <a:p>
            <a:r>
              <a:rPr lang="en-US" sz="3600" dirty="0" smtClean="0">
                <a:latin typeface="Times New Roman" pitchFamily="18" charset="0"/>
                <a:cs typeface="Times New Roman" pitchFamily="18" charset="0"/>
              </a:rPr>
              <a:t>However, since International law requires non-violation of objectives of the treaty, it may be considered by the courts.</a:t>
            </a:r>
          </a:p>
          <a:p>
            <a:r>
              <a:rPr lang="en-US" sz="3600" dirty="0" smtClean="0">
                <a:latin typeface="Times New Roman" pitchFamily="18" charset="0"/>
                <a:cs typeface="Times New Roman" pitchFamily="18" charset="0"/>
              </a:rPr>
              <a:t>The constitution also ordains to </a:t>
            </a:r>
            <a:r>
              <a:rPr lang="en-US" sz="3600" dirty="0" err="1" smtClean="0">
                <a:latin typeface="Times New Roman" pitchFamily="18" charset="0"/>
                <a:cs typeface="Times New Roman" pitchFamily="18" charset="0"/>
              </a:rPr>
              <a:t>fulfil</a:t>
            </a:r>
            <a:r>
              <a:rPr lang="en-US" sz="3600" dirty="0" smtClean="0">
                <a:latin typeface="Times New Roman" pitchFamily="18" charset="0"/>
                <a:cs typeface="Times New Roman" pitchFamily="18" charset="0"/>
              </a:rPr>
              <a:t> international commitments.</a:t>
            </a:r>
          </a:p>
          <a:p>
            <a:r>
              <a:rPr lang="en-US" sz="3600" dirty="0" smtClean="0">
                <a:latin typeface="Times New Roman" pitchFamily="18" charset="0"/>
                <a:cs typeface="Times New Roman" pitchFamily="18" charset="0"/>
              </a:rPr>
              <a:t>Reference to international law can only be made when there is absence of domestic jurisprudence on the impugned  matter.</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45560618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i="1" dirty="0" err="1">
                <a:latin typeface="Times New Roman" pitchFamily="18" charset="0"/>
                <a:cs typeface="Times New Roman" pitchFamily="18" charset="0"/>
              </a:rPr>
              <a:t>Pratab</a:t>
            </a:r>
            <a:r>
              <a:rPr lang="en-US" sz="3600" i="1" dirty="0">
                <a:latin typeface="Times New Roman" pitchFamily="18" charset="0"/>
                <a:cs typeface="Times New Roman" pitchFamily="18" charset="0"/>
              </a:rPr>
              <a:t> Singh v. State of Jharkhand </a:t>
            </a:r>
            <a:r>
              <a:rPr lang="en-US" sz="3600" dirty="0">
                <a:latin typeface="Times New Roman" pitchFamily="18" charset="0"/>
                <a:cs typeface="Times New Roman" pitchFamily="18" charset="0"/>
              </a:rPr>
              <a:t>(2005) </a:t>
            </a:r>
          </a:p>
          <a:p>
            <a:pPr marL="0" indent="0">
              <a:buNone/>
            </a:pPr>
            <a:r>
              <a:rPr lang="en-US" sz="3600" dirty="0" smtClean="0">
                <a:latin typeface="Times New Roman" pitchFamily="18" charset="0"/>
                <a:cs typeface="Times New Roman" pitchFamily="18" charset="0"/>
              </a:rPr>
              <a:t>Court </a:t>
            </a:r>
            <a:r>
              <a:rPr lang="en-US" sz="3600" dirty="0">
                <a:latin typeface="Times New Roman" pitchFamily="18" charset="0"/>
                <a:cs typeface="Times New Roman" pitchFamily="18" charset="0"/>
              </a:rPr>
              <a:t>held that the </a:t>
            </a:r>
            <a:r>
              <a:rPr lang="en-US" sz="3600" dirty="0" smtClean="0">
                <a:latin typeface="Times New Roman" pitchFamily="18" charset="0"/>
                <a:cs typeface="Times New Roman" pitchFamily="18" charset="0"/>
              </a:rPr>
              <a:t>International </a:t>
            </a:r>
            <a:r>
              <a:rPr lang="en-US" sz="3600" dirty="0">
                <a:latin typeface="Times New Roman" pitchFamily="18" charset="0"/>
                <a:cs typeface="Times New Roman" pitchFamily="18" charset="0"/>
              </a:rPr>
              <a:t>treaties, covenants and conventions although may not be a part of our Municipal Law can be referred to and followed by the courts having regard to the fact that India is a party to the said treaties</a:t>
            </a:r>
            <a:r>
              <a:rPr lang="en-US" sz="3600" dirty="0" smtClean="0">
                <a:latin typeface="Times New Roman" pitchFamily="18" charset="0"/>
                <a:cs typeface="Times New Roman" pitchFamily="18" charset="0"/>
              </a:rPr>
              <a:t>.</a:t>
            </a:r>
          </a:p>
          <a:p>
            <a:r>
              <a:rPr lang="en-US" sz="3600" i="1" dirty="0">
                <a:latin typeface="Times New Roman" pitchFamily="18" charset="0"/>
                <a:cs typeface="Times New Roman" pitchFamily="18" charset="0"/>
              </a:rPr>
              <a:t>Research Foundation For Science </a:t>
            </a:r>
            <a:r>
              <a:rPr lang="en-US" sz="3600" i="1" dirty="0" smtClean="0">
                <a:latin typeface="Times New Roman" pitchFamily="18" charset="0"/>
                <a:cs typeface="Times New Roman" pitchFamily="18" charset="0"/>
              </a:rPr>
              <a:t>v </a:t>
            </a:r>
            <a:r>
              <a:rPr lang="en-US" sz="3600" i="1" dirty="0">
                <a:latin typeface="Times New Roman" pitchFamily="18" charset="0"/>
                <a:cs typeface="Times New Roman" pitchFamily="18" charset="0"/>
              </a:rPr>
              <a:t>Union Of </a:t>
            </a:r>
            <a:r>
              <a:rPr lang="en-US" sz="3600" i="1" dirty="0" smtClean="0">
                <a:latin typeface="Times New Roman" pitchFamily="18" charset="0"/>
                <a:cs typeface="Times New Roman" pitchFamily="18" charset="0"/>
              </a:rPr>
              <a:t>India </a:t>
            </a:r>
            <a:r>
              <a:rPr lang="en-US" sz="3600" dirty="0" smtClean="0">
                <a:latin typeface="Times New Roman" pitchFamily="18" charset="0"/>
                <a:cs typeface="Times New Roman" pitchFamily="18" charset="0"/>
              </a:rPr>
              <a:t>(2005)</a:t>
            </a:r>
          </a:p>
          <a:p>
            <a:r>
              <a:rPr lang="en-US" sz="3600" dirty="0" smtClean="0">
                <a:latin typeface="Times New Roman" pitchFamily="18" charset="0"/>
                <a:cs typeface="Times New Roman" pitchFamily="18" charset="0"/>
              </a:rPr>
              <a:t>Court referred to Basel </a:t>
            </a:r>
            <a:r>
              <a:rPr lang="en-US" sz="3600" dirty="0">
                <a:latin typeface="Times New Roman" pitchFamily="18" charset="0"/>
                <a:cs typeface="Times New Roman" pitchFamily="18" charset="0"/>
              </a:rPr>
              <a:t>Convention on the Control of </a:t>
            </a:r>
            <a:r>
              <a:rPr lang="en-US" sz="3600" dirty="0" err="1">
                <a:latin typeface="Times New Roman" pitchFamily="18" charset="0"/>
                <a:cs typeface="Times New Roman" pitchFamily="18" charset="0"/>
              </a:rPr>
              <a:t>Transboundary</a:t>
            </a:r>
            <a:r>
              <a:rPr lang="en-US" sz="3600" dirty="0">
                <a:latin typeface="Times New Roman" pitchFamily="18" charset="0"/>
                <a:cs typeface="Times New Roman" pitchFamily="18" charset="0"/>
              </a:rPr>
              <a:t> Movements of Hazardous Wastes and their </a:t>
            </a:r>
            <a:r>
              <a:rPr lang="en-US" sz="3600" dirty="0" smtClean="0">
                <a:latin typeface="Times New Roman" pitchFamily="18" charset="0"/>
                <a:cs typeface="Times New Roman" pitchFamily="18" charset="0"/>
              </a:rPr>
              <a:t>Disposal.</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788626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600" i="1" dirty="0" err="1" smtClean="0">
                <a:latin typeface="Times New Roman" pitchFamily="18" charset="0"/>
                <a:cs typeface="Times New Roman" pitchFamily="18" charset="0"/>
              </a:rPr>
              <a:t>Vishakha</a:t>
            </a:r>
            <a:r>
              <a:rPr lang="en-US" sz="3600" i="1" dirty="0" smtClean="0">
                <a:latin typeface="Times New Roman" pitchFamily="18" charset="0"/>
                <a:cs typeface="Times New Roman" pitchFamily="18" charset="0"/>
              </a:rPr>
              <a:t> v State of Rajasthan</a:t>
            </a:r>
          </a:p>
          <a:p>
            <a:pPr marL="0" indent="0">
              <a:buNone/>
            </a:pPr>
            <a:r>
              <a:rPr lang="en-US" sz="3600" dirty="0" smtClean="0">
                <a:latin typeface="Times New Roman" pitchFamily="18" charset="0"/>
                <a:cs typeface="Times New Roman" pitchFamily="18" charset="0"/>
              </a:rPr>
              <a:t>Court referred to CEDAW and prepared guidelines on sexual harassment of women at workplaces.</a:t>
            </a:r>
          </a:p>
          <a:p>
            <a:r>
              <a:rPr lang="en-US" sz="3600" i="1" dirty="0" smtClean="0">
                <a:latin typeface="Times New Roman" pitchFamily="18" charset="0"/>
                <a:cs typeface="Times New Roman" pitchFamily="18" charset="0"/>
              </a:rPr>
              <a:t>DK </a:t>
            </a:r>
            <a:r>
              <a:rPr lang="en-US" sz="3600" i="1" dirty="0" err="1" smtClean="0">
                <a:latin typeface="Times New Roman" pitchFamily="18" charset="0"/>
                <a:cs typeface="Times New Roman" pitchFamily="18" charset="0"/>
              </a:rPr>
              <a:t>Basu</a:t>
            </a:r>
            <a:r>
              <a:rPr lang="en-US" sz="3600" i="1" dirty="0" smtClean="0">
                <a:latin typeface="Times New Roman" pitchFamily="18" charset="0"/>
                <a:cs typeface="Times New Roman" pitchFamily="18" charset="0"/>
              </a:rPr>
              <a:t> v State of West Bengal</a:t>
            </a:r>
            <a:endParaRPr lang="en-US" sz="3600" dirty="0" smtClean="0">
              <a:latin typeface="Times New Roman" pitchFamily="18" charset="0"/>
              <a:cs typeface="Times New Roman" pitchFamily="18" charset="0"/>
            </a:endParaRPr>
          </a:p>
          <a:p>
            <a:pPr marL="0" indent="0">
              <a:buNone/>
            </a:pPr>
            <a:r>
              <a:rPr lang="en-US" sz="3600" dirty="0" smtClean="0">
                <a:latin typeface="Times New Roman" pitchFamily="18" charset="0"/>
                <a:cs typeface="Times New Roman" pitchFamily="18" charset="0"/>
              </a:rPr>
              <a:t>court referred to UDHR, ICCPR and ICESCR.</a:t>
            </a:r>
          </a:p>
          <a:p>
            <a:r>
              <a:rPr lang="en-US" sz="3600" i="1" dirty="0" err="1" smtClean="0">
                <a:latin typeface="Times New Roman" pitchFamily="18" charset="0"/>
                <a:cs typeface="Times New Roman" pitchFamily="18" charset="0"/>
              </a:rPr>
              <a:t>Bachpan</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Bachao</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Andolan</a:t>
            </a:r>
            <a:r>
              <a:rPr lang="en-US" sz="3600" i="1" dirty="0" smtClean="0">
                <a:latin typeface="Times New Roman" pitchFamily="18" charset="0"/>
                <a:cs typeface="Times New Roman" pitchFamily="18" charset="0"/>
              </a:rPr>
              <a:t> Case</a:t>
            </a:r>
          </a:p>
          <a:p>
            <a:pPr marL="0" indent="0">
              <a:buNone/>
            </a:pPr>
            <a:r>
              <a:rPr lang="en-US" sz="3600" dirty="0" smtClean="0">
                <a:latin typeface="Times New Roman" pitchFamily="18" charset="0"/>
                <a:cs typeface="Times New Roman" pitchFamily="18" charset="0"/>
              </a:rPr>
              <a:t>Child rights convention was referred to by SC.</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788626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788626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77886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4000" b="1" dirty="0" smtClean="0">
                <a:latin typeface="Times New Roman" pitchFamily="18" charset="0"/>
                <a:cs typeface="Times New Roman" pitchFamily="18" charset="0"/>
              </a:rPr>
              <a:t>Preamble</a:t>
            </a:r>
          </a:p>
          <a:p>
            <a:r>
              <a:rPr lang="en-US" sz="3600" dirty="0" smtClean="0">
                <a:latin typeface="Times New Roman" pitchFamily="18" charset="0"/>
                <a:cs typeface="Times New Roman" pitchFamily="18" charset="0"/>
              </a:rPr>
              <a:t>It is </a:t>
            </a:r>
            <a:r>
              <a:rPr lang="en-US" sz="3600" dirty="0">
                <a:latin typeface="Times New Roman" pitchFamily="18" charset="0"/>
                <a:cs typeface="Times New Roman" pitchFamily="18" charset="0"/>
              </a:rPr>
              <a:t>a </a:t>
            </a:r>
            <a:r>
              <a:rPr lang="en-US" sz="3600" dirty="0" smtClean="0">
                <a:latin typeface="Times New Roman" pitchFamily="18" charset="0"/>
                <a:cs typeface="Times New Roman" pitchFamily="18" charset="0"/>
              </a:rPr>
              <a:t>prefatory statement following </a:t>
            </a:r>
            <a:r>
              <a:rPr lang="en-US" sz="3600" dirty="0">
                <a:latin typeface="Times New Roman" pitchFamily="18" charset="0"/>
                <a:cs typeface="Times New Roman" pitchFamily="18" charset="0"/>
              </a:rPr>
              <a:t>the title and preceding the enacting </a:t>
            </a:r>
            <a:r>
              <a:rPr lang="en-US" sz="3600" dirty="0" smtClean="0">
                <a:latin typeface="Times New Roman" pitchFamily="18" charset="0"/>
                <a:cs typeface="Times New Roman" pitchFamily="18" charset="0"/>
              </a:rPr>
              <a:t>clause.</a:t>
            </a:r>
          </a:p>
          <a:p>
            <a:r>
              <a:rPr lang="en-US" sz="3600" dirty="0">
                <a:latin typeface="Times New Roman" pitchFamily="18" charset="0"/>
                <a:cs typeface="Times New Roman" pitchFamily="18" charset="0"/>
              </a:rPr>
              <a:t>Expresses the scope, object and purpose of the Act more elaborately than the long </a:t>
            </a:r>
            <a:r>
              <a:rPr lang="en-US" sz="3600" dirty="0" smtClean="0">
                <a:latin typeface="Times New Roman" pitchFamily="18" charset="0"/>
                <a:cs typeface="Times New Roman" pitchFamily="18" charset="0"/>
              </a:rPr>
              <a:t>title.</a:t>
            </a:r>
          </a:p>
          <a:p>
            <a:r>
              <a:rPr lang="en-US" sz="3600" dirty="0">
                <a:latin typeface="Times New Roman" pitchFamily="18" charset="0"/>
                <a:cs typeface="Times New Roman" pitchFamily="18" charset="0"/>
              </a:rPr>
              <a:t>It is </a:t>
            </a:r>
            <a:r>
              <a:rPr lang="en-US" sz="3600" dirty="0" smtClean="0">
                <a:latin typeface="Times New Roman" pitchFamily="18" charset="0"/>
                <a:cs typeface="Times New Roman" pitchFamily="18" charset="0"/>
              </a:rPr>
              <a:t>not considered to be </a:t>
            </a:r>
            <a:r>
              <a:rPr lang="en-US" sz="3600" dirty="0">
                <a:latin typeface="Times New Roman" pitchFamily="18" charset="0"/>
                <a:cs typeface="Times New Roman" pitchFamily="18" charset="0"/>
              </a:rPr>
              <a:t>a part of enactment</a:t>
            </a:r>
            <a:r>
              <a:rPr lang="en-US" sz="3600" dirty="0" smtClean="0">
                <a:latin typeface="Times New Roman" pitchFamily="18" charset="0"/>
                <a:cs typeface="Times New Roman" pitchFamily="18" charset="0"/>
              </a:rPr>
              <a:t>. However, Preamble of the Constitution has been declared to be a part of Constitution.</a:t>
            </a:r>
          </a:p>
          <a:p>
            <a:r>
              <a:rPr lang="en-US" sz="3600" dirty="0" smtClean="0">
                <a:latin typeface="Times New Roman" pitchFamily="18" charset="0"/>
                <a:cs typeface="Times New Roman" pitchFamily="18" charset="0"/>
              </a:rPr>
              <a:t>While applying interpretive rules, Preamble </a:t>
            </a:r>
            <a:r>
              <a:rPr lang="en-US" sz="3600" dirty="0">
                <a:latin typeface="Times New Roman" pitchFamily="18" charset="0"/>
                <a:cs typeface="Times New Roman" pitchFamily="18" charset="0"/>
              </a:rPr>
              <a:t>affords a good clue </a:t>
            </a:r>
            <a:r>
              <a:rPr lang="en-US" sz="3600" dirty="0" smtClean="0">
                <a:latin typeface="Times New Roman" pitchFamily="18" charset="0"/>
                <a:cs typeface="Times New Roman" pitchFamily="18" charset="0"/>
              </a:rPr>
              <a:t>for discovering </a:t>
            </a:r>
            <a:r>
              <a:rPr lang="en-US" sz="3600" dirty="0">
                <a:latin typeface="Times New Roman" pitchFamily="18" charset="0"/>
                <a:cs typeface="Times New Roman" pitchFamily="18" charset="0"/>
              </a:rPr>
              <a:t>what that object was</a:t>
            </a:r>
            <a:r>
              <a:rPr lang="en-US" sz="3600" dirty="0" smtClean="0">
                <a:latin typeface="Times New Roman" pitchFamily="18" charset="0"/>
                <a:cs typeface="Times New Roman" pitchFamily="18" charset="0"/>
              </a:rPr>
              <a:t>.</a:t>
            </a:r>
          </a:p>
          <a:p>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is a key to open the mind </a:t>
            </a:r>
            <a:r>
              <a:rPr lang="en-US" sz="3600" dirty="0" smtClean="0">
                <a:latin typeface="Times New Roman" pitchFamily="18" charset="0"/>
                <a:cs typeface="Times New Roman" pitchFamily="18" charset="0"/>
              </a:rPr>
              <a:t>of the </a:t>
            </a:r>
            <a:r>
              <a:rPr lang="en-US" sz="3600" dirty="0">
                <a:latin typeface="Times New Roman" pitchFamily="18" charset="0"/>
                <a:cs typeface="Times New Roman" pitchFamily="18" charset="0"/>
              </a:rPr>
              <a:t>legislature but </a:t>
            </a:r>
            <a:r>
              <a:rPr lang="en-US" sz="3600" dirty="0" smtClean="0">
                <a:latin typeface="Times New Roman" pitchFamily="18" charset="0"/>
                <a:cs typeface="Times New Roman" pitchFamily="18" charset="0"/>
              </a:rPr>
              <a:t>cannot </a:t>
            </a:r>
            <a:r>
              <a:rPr lang="en-US" sz="3600" dirty="0">
                <a:latin typeface="Times New Roman" pitchFamily="18" charset="0"/>
                <a:cs typeface="Times New Roman" pitchFamily="18" charset="0"/>
              </a:rPr>
              <a:t>be used to control or qualify precise and unambiguous language of the </a:t>
            </a:r>
            <a:r>
              <a:rPr lang="en-US" sz="3600" dirty="0" smtClean="0">
                <a:latin typeface="Times New Roman" pitchFamily="18" charset="0"/>
                <a:cs typeface="Times New Roman" pitchFamily="18" charset="0"/>
              </a:rPr>
              <a:t>statute.</a:t>
            </a:r>
          </a:p>
        </p:txBody>
      </p:sp>
    </p:spTree>
    <p:extLst>
      <p:ext uri="{BB962C8B-B14F-4D97-AF65-F5344CB8AC3E}">
        <p14:creationId xmlns:p14="http://schemas.microsoft.com/office/powerpoint/2010/main" xmlns="" val="11936614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3600" i="1" dirty="0" err="1" smtClean="0">
                <a:latin typeface="Times New Roman" pitchFamily="18" charset="0"/>
                <a:cs typeface="Times New Roman" pitchFamily="18" charset="0"/>
              </a:rPr>
              <a:t>Arnit</a:t>
            </a:r>
            <a:r>
              <a:rPr lang="en-US" sz="3600" i="1" dirty="0" smtClean="0">
                <a:latin typeface="Times New Roman" pitchFamily="18" charset="0"/>
                <a:cs typeface="Times New Roman" pitchFamily="18" charset="0"/>
              </a:rPr>
              <a:t> </a:t>
            </a:r>
            <a:r>
              <a:rPr lang="en-US" sz="3600" i="1" dirty="0">
                <a:latin typeface="Times New Roman" pitchFamily="18" charset="0"/>
                <a:cs typeface="Times New Roman" pitchFamily="18" charset="0"/>
              </a:rPr>
              <a:t>Das V. State </a:t>
            </a:r>
            <a:r>
              <a:rPr lang="en-US" sz="3600" i="1" dirty="0" smtClean="0">
                <a:latin typeface="Times New Roman" pitchFamily="18" charset="0"/>
                <a:cs typeface="Times New Roman" pitchFamily="18" charset="0"/>
              </a:rPr>
              <a:t>of </a:t>
            </a:r>
            <a:r>
              <a:rPr lang="en-US" sz="3600" i="1" dirty="0">
                <a:latin typeface="Times New Roman" pitchFamily="18" charset="0"/>
                <a:cs typeface="Times New Roman" pitchFamily="18" charset="0"/>
              </a:rPr>
              <a:t>Bihar </a:t>
            </a:r>
            <a:r>
              <a:rPr lang="en-US" sz="3600" i="1" dirty="0" smtClean="0">
                <a:latin typeface="Times New Roman" pitchFamily="18" charset="0"/>
                <a:cs typeface="Times New Roman" pitchFamily="18" charset="0"/>
              </a:rPr>
              <a:t>(2000)</a:t>
            </a:r>
          </a:p>
          <a:p>
            <a:pPr marL="0" indent="0">
              <a:buNone/>
            </a:pPr>
            <a:r>
              <a:rPr lang="en-US" sz="3600" dirty="0" smtClean="0">
                <a:latin typeface="Times New Roman" pitchFamily="18" charset="0"/>
                <a:cs typeface="Times New Roman" pitchFamily="18" charset="0"/>
              </a:rPr>
              <a:t>“The </a:t>
            </a:r>
            <a:r>
              <a:rPr lang="en-US" sz="3600" dirty="0">
                <a:latin typeface="Times New Roman" pitchFamily="18" charset="0"/>
                <a:cs typeface="Times New Roman" pitchFamily="18" charset="0"/>
              </a:rPr>
              <a:t>preamble suggests what the Act was </a:t>
            </a:r>
            <a:r>
              <a:rPr lang="en-US" sz="3600" dirty="0" smtClean="0">
                <a:latin typeface="Times New Roman" pitchFamily="18" charset="0"/>
                <a:cs typeface="Times New Roman" pitchFamily="18" charset="0"/>
              </a:rPr>
              <a:t>intended </a:t>
            </a:r>
            <a:r>
              <a:rPr lang="en-US" sz="3600" dirty="0">
                <a:latin typeface="Times New Roman" pitchFamily="18" charset="0"/>
                <a:cs typeface="Times New Roman" pitchFamily="18" charset="0"/>
              </a:rPr>
              <a:t>to deal with. If the language used </a:t>
            </a:r>
            <a:r>
              <a:rPr lang="en-US" sz="3600" dirty="0" smtClean="0">
                <a:latin typeface="Times New Roman" pitchFamily="18" charset="0"/>
                <a:cs typeface="Times New Roman" pitchFamily="18" charset="0"/>
              </a:rPr>
              <a:t>by parliament </a:t>
            </a:r>
            <a:r>
              <a:rPr lang="en-US" sz="3600" dirty="0">
                <a:latin typeface="Times New Roman" pitchFamily="18" charset="0"/>
                <a:cs typeface="Times New Roman" pitchFamily="18" charset="0"/>
              </a:rPr>
              <a:t>is ambiguous the court is permitted to look into the preamble for construing the provisions </a:t>
            </a:r>
            <a:r>
              <a:rPr lang="en-US" sz="3600" dirty="0" smtClean="0">
                <a:latin typeface="Times New Roman" pitchFamily="18" charset="0"/>
                <a:cs typeface="Times New Roman" pitchFamily="18" charset="0"/>
              </a:rPr>
              <a:t>of an </a:t>
            </a:r>
            <a:r>
              <a:rPr lang="en-US" sz="3600" dirty="0">
                <a:latin typeface="Times New Roman" pitchFamily="18" charset="0"/>
                <a:cs typeface="Times New Roman" pitchFamily="18" charset="0"/>
              </a:rPr>
              <a:t>Act. The Preamble is a key to unlock the legislative intent. If the words employed in an </a:t>
            </a:r>
            <a:r>
              <a:rPr lang="en-US" sz="3600" dirty="0" smtClean="0">
                <a:latin typeface="Times New Roman" pitchFamily="18" charset="0"/>
                <a:cs typeface="Times New Roman" pitchFamily="18" charset="0"/>
              </a:rPr>
              <a:t>enactment may </a:t>
            </a:r>
            <a:r>
              <a:rPr lang="en-US" sz="3600" dirty="0">
                <a:latin typeface="Times New Roman" pitchFamily="18" charset="0"/>
                <a:cs typeface="Times New Roman" pitchFamily="18" charset="0"/>
              </a:rPr>
              <a:t>spell a doubt as to their meaning it would be useful to </a:t>
            </a:r>
            <a:r>
              <a:rPr lang="en-US" sz="3600" dirty="0" smtClean="0">
                <a:latin typeface="Times New Roman" pitchFamily="18" charset="0"/>
                <a:cs typeface="Times New Roman" pitchFamily="18" charset="0"/>
              </a:rPr>
              <a:t>so interpret </a:t>
            </a:r>
            <a:r>
              <a:rPr lang="en-US" sz="3600" dirty="0">
                <a:latin typeface="Times New Roman" pitchFamily="18" charset="0"/>
                <a:cs typeface="Times New Roman" pitchFamily="18" charset="0"/>
              </a:rPr>
              <a:t>the enactment as to </a:t>
            </a:r>
            <a:r>
              <a:rPr lang="en-US" sz="3600" dirty="0" err="1">
                <a:latin typeface="Times New Roman" pitchFamily="18" charset="0"/>
                <a:cs typeface="Times New Roman" pitchFamily="18" charset="0"/>
              </a:rPr>
              <a:t>harmonise</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it with </a:t>
            </a:r>
            <a:r>
              <a:rPr lang="en-US" sz="3600" dirty="0">
                <a:latin typeface="Times New Roman" pitchFamily="18" charset="0"/>
                <a:cs typeface="Times New Roman" pitchFamily="18" charset="0"/>
              </a:rPr>
              <a:t>the object which the legislature had in its view." </a:t>
            </a:r>
          </a:p>
        </p:txBody>
      </p:sp>
    </p:spTree>
    <p:extLst>
      <p:ext uri="{BB962C8B-B14F-4D97-AF65-F5344CB8AC3E}">
        <p14:creationId xmlns:p14="http://schemas.microsoft.com/office/powerpoint/2010/main" xmlns="" val="26150025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3600" i="1" dirty="0">
                <a:latin typeface="Times New Roman" pitchFamily="18" charset="0"/>
                <a:cs typeface="Times New Roman" pitchFamily="18" charset="0"/>
              </a:rPr>
              <a:t>West Bengal vs. Anwar Ali </a:t>
            </a:r>
            <a:r>
              <a:rPr lang="en-US" sz="3600" i="1" dirty="0" err="1">
                <a:latin typeface="Times New Roman" pitchFamily="18" charset="0"/>
                <a:cs typeface="Times New Roman" pitchFamily="18" charset="0"/>
              </a:rPr>
              <a:t>Sankar</a:t>
            </a:r>
            <a:r>
              <a:rPr lang="en-US" sz="3600" i="1" dirty="0">
                <a:latin typeface="Times New Roman" pitchFamily="18" charset="0"/>
                <a:cs typeface="Times New Roman" pitchFamily="18" charset="0"/>
              </a:rPr>
              <a:t> </a:t>
            </a:r>
            <a:r>
              <a:rPr lang="en-US" sz="3600" i="1" dirty="0" smtClean="0">
                <a:latin typeface="Times New Roman" pitchFamily="18" charset="0"/>
                <a:cs typeface="Times New Roman" pitchFamily="18" charset="0"/>
              </a:rPr>
              <a:t>(1952)</a:t>
            </a:r>
            <a:endParaRPr lang="en-US" sz="3600" dirty="0">
              <a:latin typeface="Times New Roman" pitchFamily="18" charset="0"/>
              <a:cs typeface="Times New Roman" pitchFamily="18" charset="0"/>
            </a:endParaRPr>
          </a:p>
          <a:p>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was </a:t>
            </a:r>
            <a:r>
              <a:rPr lang="en-US" sz="3600" dirty="0" smtClean="0">
                <a:latin typeface="Times New Roman" pitchFamily="18" charset="0"/>
                <a:cs typeface="Times New Roman" pitchFamily="18" charset="0"/>
              </a:rPr>
              <a:t>contended </a:t>
            </a:r>
            <a:r>
              <a:rPr lang="en-US" sz="3600" dirty="0">
                <a:latin typeface="Times New Roman" pitchFamily="18" charset="0"/>
                <a:cs typeface="Times New Roman" pitchFamily="18" charset="0"/>
              </a:rPr>
              <a:t>that Sec.5 of the West </a:t>
            </a:r>
            <a:r>
              <a:rPr lang="en-US" sz="3600" dirty="0" smtClean="0">
                <a:latin typeface="Times New Roman" pitchFamily="18" charset="0"/>
                <a:cs typeface="Times New Roman" pitchFamily="18" charset="0"/>
              </a:rPr>
              <a:t>Bengal Special </a:t>
            </a:r>
            <a:r>
              <a:rPr lang="en-US" sz="3600" dirty="0">
                <a:latin typeface="Times New Roman" pitchFamily="18" charset="0"/>
                <a:cs typeface="Times New Roman" pitchFamily="18" charset="0"/>
              </a:rPr>
              <a:t>Courts Act, 1950, was </a:t>
            </a:r>
            <a:r>
              <a:rPr lang="en-US" sz="3600" dirty="0" smtClean="0">
                <a:latin typeface="Times New Roman" pitchFamily="18" charset="0"/>
                <a:cs typeface="Times New Roman" pitchFamily="18" charset="0"/>
              </a:rPr>
              <a:t>unconstitutional </a:t>
            </a:r>
            <a:r>
              <a:rPr lang="en-US" sz="3600" dirty="0">
                <a:latin typeface="Times New Roman" pitchFamily="18" charset="0"/>
                <a:cs typeface="Times New Roman" pitchFamily="18" charset="0"/>
              </a:rPr>
              <a:t>and </a:t>
            </a:r>
            <a:r>
              <a:rPr lang="en-US" sz="3600" dirty="0" smtClean="0">
                <a:latin typeface="Times New Roman" pitchFamily="18" charset="0"/>
                <a:cs typeface="Times New Roman" pitchFamily="18" charset="0"/>
              </a:rPr>
              <a:t>void as it contravened </a:t>
            </a:r>
            <a:r>
              <a:rPr lang="en-US" sz="3600" dirty="0">
                <a:latin typeface="Times New Roman" pitchFamily="18" charset="0"/>
                <a:cs typeface="Times New Roman" pitchFamily="18" charset="0"/>
              </a:rPr>
              <a:t>Art. 14 of the </a:t>
            </a:r>
            <a:r>
              <a:rPr lang="en-US" sz="3600" dirty="0" smtClean="0">
                <a:latin typeface="Times New Roman" pitchFamily="18" charset="0"/>
                <a:cs typeface="Times New Roman" pitchFamily="18" charset="0"/>
              </a:rPr>
              <a:t>constitution. </a:t>
            </a:r>
          </a:p>
          <a:p>
            <a:r>
              <a:rPr lang="en-US" sz="3600" dirty="0" smtClean="0">
                <a:latin typeface="Times New Roman" pitchFamily="18" charset="0"/>
                <a:cs typeface="Times New Roman" pitchFamily="18" charset="0"/>
              </a:rPr>
              <a:t>That </a:t>
            </a:r>
            <a:r>
              <a:rPr lang="en-US" sz="3600" dirty="0">
                <a:latin typeface="Times New Roman" pitchFamily="18" charset="0"/>
                <a:cs typeface="Times New Roman" pitchFamily="18" charset="0"/>
              </a:rPr>
              <a:t>section provided that a special court shall try such offences or class of offences, or cases </a:t>
            </a:r>
            <a:r>
              <a:rPr lang="en-US" sz="3600" dirty="0" smtClean="0">
                <a:latin typeface="Times New Roman" pitchFamily="18" charset="0"/>
                <a:cs typeface="Times New Roman" pitchFamily="18" charset="0"/>
              </a:rPr>
              <a:t>or classes </a:t>
            </a:r>
            <a:r>
              <a:rPr lang="en-US" sz="3600" dirty="0">
                <a:latin typeface="Times New Roman" pitchFamily="18" charset="0"/>
                <a:cs typeface="Times New Roman" pitchFamily="18" charset="0"/>
              </a:rPr>
              <a:t>of cases, as the state Government may direct. </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It </a:t>
            </a:r>
            <a:r>
              <a:rPr lang="en-US" sz="3600" dirty="0">
                <a:latin typeface="Times New Roman" pitchFamily="18" charset="0"/>
                <a:cs typeface="Times New Roman" pitchFamily="18" charset="0"/>
              </a:rPr>
              <a:t>was contended on behalf of the state that </a:t>
            </a:r>
            <a:r>
              <a:rPr lang="en-US" sz="3600" dirty="0" smtClean="0">
                <a:latin typeface="Times New Roman" pitchFamily="18" charset="0"/>
                <a:cs typeface="Times New Roman" pitchFamily="18" charset="0"/>
              </a:rPr>
              <a:t>the preamble </a:t>
            </a:r>
            <a:r>
              <a:rPr lang="en-US" sz="3600" dirty="0">
                <a:latin typeface="Times New Roman" pitchFamily="18" charset="0"/>
                <a:cs typeface="Times New Roman" pitchFamily="18" charset="0"/>
              </a:rPr>
              <a:t>should be read as part of the section, (The Preamble read, 'whereas it is expedient to </a:t>
            </a:r>
            <a:r>
              <a:rPr lang="en-US" sz="3600" dirty="0" smtClean="0">
                <a:latin typeface="Times New Roman" pitchFamily="18" charset="0"/>
                <a:cs typeface="Times New Roman" pitchFamily="18" charset="0"/>
              </a:rPr>
              <a:t>provide for </a:t>
            </a:r>
            <a:r>
              <a:rPr lang="en-US" sz="3600" dirty="0">
                <a:latin typeface="Times New Roman" pitchFamily="18" charset="0"/>
                <a:cs typeface="Times New Roman" pitchFamily="18" charset="0"/>
              </a:rPr>
              <a:t>the speedier trial of certain offences') and that the proper interpretation </a:t>
            </a:r>
            <a:r>
              <a:rPr lang="en-US" sz="3600" dirty="0" smtClean="0">
                <a:latin typeface="Times New Roman" pitchFamily="18" charset="0"/>
                <a:cs typeface="Times New Roman" pitchFamily="18" charset="0"/>
              </a:rPr>
              <a:t>would be ‘only </a:t>
            </a:r>
            <a:r>
              <a:rPr lang="en-US" sz="3600" dirty="0">
                <a:latin typeface="Times New Roman" pitchFamily="18" charset="0"/>
                <a:cs typeface="Times New Roman" pitchFamily="18" charset="0"/>
              </a:rPr>
              <a:t>those cases and offences which in the opinion of the </a:t>
            </a:r>
            <a:r>
              <a:rPr lang="en-US" sz="3600" dirty="0" smtClean="0">
                <a:latin typeface="Times New Roman" pitchFamily="18" charset="0"/>
                <a:cs typeface="Times New Roman" pitchFamily="18" charset="0"/>
              </a:rPr>
              <a:t>State Government </a:t>
            </a:r>
            <a:r>
              <a:rPr lang="en-US" sz="3600" dirty="0">
                <a:latin typeface="Times New Roman" pitchFamily="18" charset="0"/>
                <a:cs typeface="Times New Roman" pitchFamily="18" charset="0"/>
              </a:rPr>
              <a:t>required </a:t>
            </a:r>
            <a:r>
              <a:rPr lang="en-US" sz="3600" dirty="0" smtClean="0">
                <a:latin typeface="Times New Roman" pitchFamily="18" charset="0"/>
                <a:cs typeface="Times New Roman" pitchFamily="18" charset="0"/>
              </a:rPr>
              <a:t>speedier trial </a:t>
            </a:r>
            <a:r>
              <a:rPr lang="en-US" sz="3600" dirty="0">
                <a:latin typeface="Times New Roman" pitchFamily="18" charset="0"/>
                <a:cs typeface="Times New Roman" pitchFamily="18" charset="0"/>
              </a:rPr>
              <a:t>could be assigned to the special </a:t>
            </a:r>
            <a:r>
              <a:rPr lang="en-US" sz="3600" dirty="0" smtClean="0">
                <a:latin typeface="Times New Roman" pitchFamily="18" charset="0"/>
                <a:cs typeface="Times New Roman" pitchFamily="18" charset="0"/>
              </a:rPr>
              <a:t>court’.</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615002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1602</TotalTime>
  <Words>5955</Words>
  <Application>Microsoft Office PowerPoint</Application>
  <PresentationFormat>On-screen Show (4:3)</PresentationFormat>
  <Paragraphs>329</Paragraphs>
  <Slides>68</Slides>
  <Notes>3</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Aids to Interpretation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Aids to Interpretation</dc:title>
  <dc:creator>user</dc:creator>
  <cp:lastModifiedBy>KLELAWLIB</cp:lastModifiedBy>
  <cp:revision>128</cp:revision>
  <dcterms:created xsi:type="dcterms:W3CDTF">2006-08-16T00:00:00Z</dcterms:created>
  <dcterms:modified xsi:type="dcterms:W3CDTF">2019-05-17T11:41:17Z</dcterms:modified>
</cp:coreProperties>
</file>